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17" r:id="rId3"/>
    <p:sldId id="264" r:id="rId4"/>
    <p:sldId id="265" r:id="rId5"/>
    <p:sldId id="266" r:id="rId6"/>
    <p:sldId id="267" r:id="rId7"/>
    <p:sldId id="268" r:id="rId8"/>
    <p:sldId id="325" r:id="rId9"/>
    <p:sldId id="257" r:id="rId10"/>
    <p:sldId id="275" r:id="rId11"/>
    <p:sldId id="259" r:id="rId12"/>
    <p:sldId id="318" r:id="rId13"/>
    <p:sldId id="261" r:id="rId14"/>
    <p:sldId id="305" r:id="rId15"/>
    <p:sldId id="260" r:id="rId16"/>
    <p:sldId id="310" r:id="rId17"/>
    <p:sldId id="311" r:id="rId18"/>
    <p:sldId id="313" r:id="rId19"/>
    <p:sldId id="319" r:id="rId20"/>
    <p:sldId id="262" r:id="rId21"/>
    <p:sldId id="263" r:id="rId22"/>
    <p:sldId id="320" r:id="rId23"/>
    <p:sldId id="269" r:id="rId24"/>
    <p:sldId id="270" r:id="rId25"/>
    <p:sldId id="321" r:id="rId26"/>
    <p:sldId id="271" r:id="rId27"/>
    <p:sldId id="309" r:id="rId28"/>
    <p:sldId id="312" r:id="rId29"/>
    <p:sldId id="304" r:id="rId30"/>
    <p:sldId id="272" r:id="rId31"/>
    <p:sldId id="280" r:id="rId32"/>
    <p:sldId id="281" r:id="rId33"/>
    <p:sldId id="282" r:id="rId34"/>
    <p:sldId id="283" r:id="rId35"/>
    <p:sldId id="285" r:id="rId36"/>
    <p:sldId id="284" r:id="rId37"/>
    <p:sldId id="286" r:id="rId38"/>
    <p:sldId id="288" r:id="rId39"/>
    <p:sldId id="287" r:id="rId40"/>
    <p:sldId id="315" r:id="rId41"/>
    <p:sldId id="289" r:id="rId42"/>
    <p:sldId id="307" r:id="rId43"/>
    <p:sldId id="274" r:id="rId44"/>
    <p:sldId id="296" r:id="rId45"/>
    <p:sldId id="316" r:id="rId46"/>
    <p:sldId id="299" r:id="rId47"/>
    <p:sldId id="300" r:id="rId48"/>
    <p:sldId id="301" r:id="rId49"/>
    <p:sldId id="302" r:id="rId50"/>
    <p:sldId id="298" r:id="rId51"/>
    <p:sldId id="273" r:id="rId52"/>
    <p:sldId id="322" r:id="rId53"/>
    <p:sldId id="290" r:id="rId54"/>
    <p:sldId id="291" r:id="rId55"/>
    <p:sldId id="292" r:id="rId56"/>
    <p:sldId id="293" r:id="rId57"/>
    <p:sldId id="294" r:id="rId58"/>
    <p:sldId id="324" r:id="rId59"/>
    <p:sldId id="323" r:id="rId60"/>
    <p:sldId id="308" r:id="rId61"/>
    <p:sldId id="314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153"/>
    <p:restoredTop sz="92793"/>
  </p:normalViewPr>
  <p:slideViewPr>
    <p:cSldViewPr snapToGrid="0">
      <p:cViewPr varScale="1">
        <p:scale>
          <a:sx n="64" d="100"/>
          <a:sy n="64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2022/3/8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46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912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9038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13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1779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00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612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033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11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460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89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5313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235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176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4435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10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04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732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2141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995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55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632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506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3483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8770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4910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928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6330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122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747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122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436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496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618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678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84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5100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287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446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9416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06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7277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830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783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7692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359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398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943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63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271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7306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027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8372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20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44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74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2528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856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dirty="0"/>
              <a:t>檔案輸入與輸出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11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mycp.c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670" y="288235"/>
            <a:ext cx="6843591" cy="6012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15131" y="288235"/>
            <a:ext cx="2413052" cy="1191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29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一堆的</a:t>
            </a:r>
            <a:r>
              <a:rPr kumimoji="1" lang="en-US" altLang="zh-TW" dirty="0"/>
              <a:t>#include &lt;</a:t>
            </a:r>
            <a:r>
              <a:rPr kumimoji="1" lang="en-US" altLang="zh-TW" dirty="0" err="1"/>
              <a:t>xxx.h</a:t>
            </a:r>
            <a:r>
              <a:rPr kumimoji="1" lang="en-US" altLang="zh-TW" dirty="0"/>
              <a:t>&gt;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記得函數的名稱就好</a:t>
            </a:r>
            <a:endParaRPr kumimoji="1" lang="en-US" altLang="zh-TW" dirty="0"/>
          </a:p>
          <a:p>
            <a:r>
              <a:rPr kumimoji="1" lang="zh-TW" altLang="en-US" dirty="0"/>
              <a:t> 如果忘記或者不知道</a:t>
            </a:r>
            <a:r>
              <a:rPr kumimoji="1" lang="en-US" altLang="zh-TW" dirty="0"/>
              <a:t>include</a:t>
            </a:r>
            <a:r>
              <a:rPr kumimoji="1" lang="zh-TW" altLang="en-US" dirty="0"/>
              <a:t>某個</a:t>
            </a:r>
            <a:r>
              <a:rPr kumimoji="1" lang="en-US" altLang="zh-TW" dirty="0"/>
              <a:t>.h</a:t>
            </a:r>
            <a:r>
              <a:rPr kumimoji="1" lang="zh-TW" altLang="en-US" dirty="0"/>
              <a:t>檔案，編譯器會告訴你某函數未定義</a:t>
            </a:r>
            <a:endParaRPr kumimoji="1" lang="en-US" altLang="zh-TW" dirty="0"/>
          </a:p>
          <a:p>
            <a:r>
              <a:rPr kumimoji="1" lang="zh-TW" altLang="en-US" dirty="0"/>
              <a:t>針對該函數使用</a:t>
            </a:r>
            <a:r>
              <a:rPr kumimoji="1" lang="en-US" altLang="zh-TW" dirty="0"/>
              <a:t>man</a:t>
            </a:r>
            <a:r>
              <a:rPr kumimoji="1" lang="zh-TW" altLang="en-US" dirty="0"/>
              <a:t>查詢他需要</a:t>
            </a:r>
            <a:r>
              <a:rPr kumimoji="1" lang="en-US" altLang="zh-TW" dirty="0"/>
              <a:t>include</a:t>
            </a:r>
            <a:r>
              <a:rPr kumimoji="1" lang="zh-TW" altLang="en-US" dirty="0"/>
              <a:t>哪些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舉例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ea typeface="Microsoft YaHei Light" panose="020B0502040204020203" pitchFamily="34" charset="-122"/>
              </a:rPr>
              <a:t>$man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perror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NAME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      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perror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 print a system error message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SYNOPSIS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       #include &lt;</a:t>
            </a:r>
            <a:r>
              <a:rPr kumimoji="1" lang="en-US" altLang="zh-TW" dirty="0" err="1">
                <a:solidFill>
                  <a:srgbClr val="FFFF00"/>
                </a:solidFill>
                <a:ea typeface="Microsoft YaHei Light" panose="020B0502040204020203" pitchFamily="34" charset="-122"/>
              </a:rPr>
              <a:t>stdio.h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       void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perror</a:t>
            </a:r>
            <a:r>
              <a:rPr kumimoji="1" lang="en-US" altLang="zh-TW" dirty="0">
                <a:ea typeface="Microsoft YaHei Light" panose="020B0502040204020203" pitchFamily="34" charset="-122"/>
              </a:rPr>
              <a:t>(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const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char *s);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22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mycp.c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670" y="288235"/>
            <a:ext cx="6843591" cy="6012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15131" y="288235"/>
            <a:ext cx="2413052" cy="1191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C62B52-AB01-D54C-83B3-2C6255CABDF6}"/>
              </a:ext>
            </a:extLst>
          </p:cNvPr>
          <p:cNvSpPr/>
          <p:nvPr/>
        </p:nvSpPr>
        <p:spPr>
          <a:xfrm>
            <a:off x="4871431" y="3253263"/>
            <a:ext cx="3815369" cy="175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330881-6E33-BD4C-B03A-5D9D767C5093}"/>
              </a:ext>
            </a:extLst>
          </p:cNvPr>
          <p:cNvSpPr/>
          <p:nvPr/>
        </p:nvSpPr>
        <p:spPr>
          <a:xfrm>
            <a:off x="4871431" y="4027514"/>
            <a:ext cx="6339364" cy="175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30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600" dirty="0" err="1">
                <a:solidFill>
                  <a:srgbClr val="BA2DA2"/>
                </a:solidFill>
                <a:latin typeface="+mj-lt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+mj-lt"/>
              </a:rPr>
              <a:t> open(</a:t>
            </a:r>
            <a:r>
              <a:rPr lang="en-US" altLang="zh-TW" sz="3600" dirty="0" err="1">
                <a:solidFill>
                  <a:srgbClr val="BA2DA2"/>
                </a:solidFill>
                <a:latin typeface="+mj-lt"/>
              </a:rPr>
              <a:t>const</a:t>
            </a:r>
            <a:r>
              <a:rPr lang="en-US" altLang="zh-TW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3600" dirty="0">
                <a:solidFill>
                  <a:srgbClr val="BA2DA2"/>
                </a:solidFill>
                <a:latin typeface="+mj-lt"/>
              </a:rPr>
              <a:t>char</a:t>
            </a:r>
            <a:r>
              <a:rPr lang="en-US" altLang="zh-TW" sz="3600" dirty="0">
                <a:solidFill>
                  <a:srgbClr val="000000"/>
                </a:solidFill>
                <a:latin typeface="+mj-lt"/>
              </a:rPr>
              <a:t> *pathname, </a:t>
            </a:r>
            <a:r>
              <a:rPr lang="en-US" altLang="zh-TW" sz="3600" dirty="0" err="1">
                <a:solidFill>
                  <a:srgbClr val="BA2DA2"/>
                </a:solidFill>
                <a:latin typeface="+mj-lt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+mj-lt"/>
              </a:rPr>
              <a:t> flags);</a:t>
            </a:r>
          </a:p>
          <a:p>
            <a:pPr marL="0" indent="0">
              <a:buNone/>
            </a:pPr>
            <a:endParaRPr kumimoji="1" lang="en-US" altLang="zh-TW" sz="3600" dirty="0"/>
          </a:p>
          <a:p>
            <a:r>
              <a:rPr kumimoji="1" lang="en-US" altLang="zh-TW" dirty="0"/>
              <a:t>open</a:t>
            </a:r>
            <a:r>
              <a:rPr kumimoji="1" lang="zh-TW" altLang="en-US" dirty="0"/>
              <a:t>的傳回值是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（檔案描述子），在系統中從</a:t>
            </a:r>
            <a:r>
              <a:rPr kumimoji="1" lang="en-US" altLang="zh-TW" dirty="0"/>
              <a:t>0</a:t>
            </a:r>
            <a:r>
              <a:rPr kumimoji="1" lang="zh-TW" altLang="en-US" dirty="0"/>
              <a:t>開始編號</a:t>
            </a:r>
            <a:endParaRPr kumimoji="1" lang="en-US" altLang="zh-TW" dirty="0"/>
          </a:p>
          <a:p>
            <a:r>
              <a:rPr kumimoji="1" lang="zh-TW" altLang="en-US" dirty="0"/>
              <a:t>如果前面的號碼有缺號，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會優先使用最小的號碼當</a:t>
            </a:r>
            <a:r>
              <a:rPr kumimoji="1" lang="en-US" altLang="zh-TW" dirty="0"/>
              <a:t>file descriptor</a:t>
            </a:r>
          </a:p>
          <a:p>
            <a:pPr lvl="1"/>
            <a:r>
              <a:rPr kumimoji="1" lang="zh-TW" altLang="en-US" dirty="0"/>
              <a:t>如：系統已經使用了</a:t>
            </a:r>
            <a:r>
              <a:rPr kumimoji="1" lang="en-US" altLang="zh-TW" dirty="0"/>
              <a:t>0, 2, 3, 4</a:t>
            </a:r>
            <a:r>
              <a:rPr kumimoji="1" lang="zh-TW" altLang="en-US" dirty="0"/>
              <a:t>，當使用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再開啟一個檔案時，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會是「</a:t>
            </a:r>
            <a:r>
              <a:rPr kumimoji="1" lang="en-US" altLang="zh-TW" dirty="0"/>
              <a:t>1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r>
              <a:rPr kumimoji="1" lang="zh-Hant" altLang="en-US" dirty="0">
                <a:solidFill>
                  <a:srgbClr val="FF0000"/>
                </a:solidFill>
              </a:rPr>
              <a:t>通常</a:t>
            </a:r>
            <a:r>
              <a:rPr kumimoji="1" lang="en-US" altLang="zh-Hant" dirty="0">
                <a:solidFill>
                  <a:srgbClr val="FF0000"/>
                </a:solidFill>
              </a:rPr>
              <a:t>0</a:t>
            </a:r>
            <a:r>
              <a:rPr kumimoji="1" lang="zh-Hant" altLang="en-US" dirty="0">
                <a:solidFill>
                  <a:srgbClr val="FF0000"/>
                </a:solidFill>
              </a:rPr>
              <a:t>是</a:t>
            </a:r>
            <a:r>
              <a:rPr kumimoji="1" lang="en-US" altLang="zh-Hant" dirty="0" err="1">
                <a:solidFill>
                  <a:srgbClr val="FF0000"/>
                </a:solidFill>
              </a:rPr>
              <a:t>stdin</a:t>
            </a:r>
            <a:r>
              <a:rPr kumimoji="1" lang="zh-Hant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Hant" dirty="0">
                <a:solidFill>
                  <a:srgbClr val="FF0000"/>
                </a:solidFill>
              </a:rPr>
              <a:t>1</a:t>
            </a:r>
            <a:r>
              <a:rPr kumimoji="1" lang="zh-Hant" altLang="en-US" dirty="0">
                <a:solidFill>
                  <a:srgbClr val="FF0000"/>
                </a:solidFill>
              </a:rPr>
              <a:t>是</a:t>
            </a:r>
            <a:r>
              <a:rPr kumimoji="1" lang="en-US" altLang="zh-Hant" dirty="0" err="1">
                <a:solidFill>
                  <a:srgbClr val="FF0000"/>
                </a:solidFill>
              </a:rPr>
              <a:t>stdout</a:t>
            </a:r>
            <a:r>
              <a:rPr kumimoji="1" lang="zh-Hant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Hant" dirty="0">
                <a:solidFill>
                  <a:srgbClr val="FF0000"/>
                </a:solidFill>
              </a:rPr>
              <a:t>2</a:t>
            </a:r>
            <a:r>
              <a:rPr kumimoji="1" lang="zh-Hant" altLang="en-US" dirty="0">
                <a:solidFill>
                  <a:srgbClr val="FF0000"/>
                </a:solidFill>
              </a:rPr>
              <a:t>是</a:t>
            </a:r>
            <a:r>
              <a:rPr kumimoji="1" lang="en-US" altLang="zh-Hant" dirty="0" err="1">
                <a:solidFill>
                  <a:srgbClr val="FF0000"/>
                </a:solidFill>
              </a:rPr>
              <a:t>stderr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/>
              <a:t>一個行程能夠開啟的檔案是有限的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可以使用</a:t>
            </a:r>
            <a:r>
              <a:rPr kumimoji="1" lang="en-US" altLang="zh-TW" dirty="0" err="1"/>
              <a:t>getrlimit</a:t>
            </a:r>
            <a:r>
              <a:rPr kumimoji="1" lang="en-US" altLang="zh-TW" dirty="0"/>
              <a:t>()</a:t>
            </a:r>
            <a:r>
              <a:rPr kumimoji="1" lang="zh-TW" altLang="en-US" dirty="0"/>
              <a:t>的</a:t>
            </a:r>
            <a:r>
              <a:rPr kumimoji="1" lang="en-US" altLang="zh-TW" dirty="0"/>
              <a:t>RLIMIT_FSIZE</a:t>
            </a:r>
            <a:r>
              <a:rPr kumimoji="1" lang="zh-TW" altLang="en-US" dirty="0"/>
              <a:t>查看</a:t>
            </a:r>
            <a:endParaRPr kumimoji="1" lang="en-US" altLang="zh-TW" dirty="0"/>
          </a:p>
          <a:p>
            <a:r>
              <a:rPr kumimoji="1" lang="zh-TW" altLang="en-US" dirty="0"/>
              <a:t>當回傳值為</a:t>
            </a:r>
            <a:r>
              <a:rPr kumimoji="1" lang="en-US" altLang="zh-TW" dirty="0"/>
              <a:t>-1</a:t>
            </a:r>
            <a:r>
              <a:rPr kumimoji="1" lang="zh-TW" altLang="en-US" dirty="0"/>
              <a:t>代表發生了錯誤，例如：超出</a:t>
            </a:r>
            <a:r>
              <a:rPr kumimoji="1" lang="en-US" altLang="zh-TW" dirty="0"/>
              <a:t>RLIMIT_FSIZE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10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open(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*pathname,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flags,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mode_t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mode)</a:t>
            </a: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當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flags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設定為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O_CREAT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時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mode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的意義如下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owner, group, others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的權限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set-user-ID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、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set-group-ID</a:t>
            </a:r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及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sticky bit</a:t>
            </a:r>
          </a:p>
          <a:p>
            <a:pPr lvl="1"/>
            <a:r>
              <a:rPr lang="zh-TW" altLang="en-US" dirty="0">
                <a:solidFill>
                  <a:srgbClr val="000000"/>
                </a:solidFill>
                <a:latin typeface="Menlo" charset="0"/>
              </a:rPr>
              <a:t>介紹檔案系統會再介紹權限的相關意義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84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open()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為了讀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open (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[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], O_RDONLY);</a:t>
            </a:r>
          </a:p>
          <a:p>
            <a:r>
              <a:rPr kumimoji="1" lang="zh-TW" altLang="en-US" dirty="0"/>
              <a:t>第一個參數是“路徑名”</a:t>
            </a:r>
            <a:endParaRPr kumimoji="1" lang="en-US" altLang="zh-TW" dirty="0"/>
          </a:p>
          <a:p>
            <a:r>
              <a:rPr kumimoji="1" lang="zh-TW" altLang="en-US" dirty="0"/>
              <a:t>第二個參數告訴</a:t>
            </a:r>
            <a:r>
              <a:rPr kumimoji="1" lang="en-US" altLang="zh-TW" dirty="0"/>
              <a:t>OS</a:t>
            </a:r>
            <a:r>
              <a:rPr kumimoji="1" lang="zh-TW" altLang="en-US" dirty="0"/>
              <a:t>開啟這個檔案的目的是「只讀取」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為了寫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open(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], O_WRONLY | O_CREAT, S_IRUSR| S_IWUSR);</a:t>
            </a:r>
          </a:p>
          <a:p>
            <a:r>
              <a:rPr kumimoji="1" lang="zh-TW" altLang="en-US" dirty="0"/>
              <a:t>第一個參數是“路徑名”</a:t>
            </a:r>
            <a:endParaRPr kumimoji="1" lang="en-US" altLang="zh-TW" dirty="0"/>
          </a:p>
          <a:p>
            <a:r>
              <a:rPr kumimoji="1" lang="zh-TW" altLang="en-US" dirty="0"/>
              <a:t>第二個參數告訴</a:t>
            </a:r>
            <a:r>
              <a:rPr kumimoji="1" lang="en-US" altLang="zh-TW" dirty="0"/>
              <a:t>OS</a:t>
            </a:r>
            <a:r>
              <a:rPr kumimoji="1" lang="zh-TW" altLang="en-US" dirty="0"/>
              <a:t>這個檔案只用來寫入（</a:t>
            </a:r>
            <a:r>
              <a:rPr kumimoji="1" lang="en-US" altLang="zh-TW" dirty="0"/>
              <a:t>O_WRONLY</a:t>
            </a:r>
            <a:r>
              <a:rPr kumimoji="1" lang="zh-TW" altLang="en-US" dirty="0"/>
              <a:t>），如果檔案不存在，就建立檔案（</a:t>
            </a:r>
            <a:r>
              <a:rPr kumimoji="1" lang="en-US" altLang="zh-TW" dirty="0"/>
              <a:t>O_CREAT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第三個參數代表新建立的檔案的讀寫屬性（</a:t>
            </a:r>
            <a:r>
              <a:rPr kumimoji="1" lang="en-US" altLang="zh-TW" dirty="0"/>
              <a:t>owner</a:t>
            </a:r>
            <a:r>
              <a:rPr kumimoji="1" lang="zh-TW" altLang="en-US" dirty="0"/>
              <a:t>可讀寫）</a:t>
            </a:r>
          </a:p>
        </p:txBody>
      </p:sp>
    </p:spTree>
    <p:extLst>
      <p:ext uri="{BB962C8B-B14F-4D97-AF65-F5344CB8AC3E}">
        <p14:creationId xmlns:p14="http://schemas.microsoft.com/office/powerpoint/2010/main" val="151526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kumimoji="1" lang="zh-TW" altLang="en-US" sz="3600" dirty="0"/>
              <a:t>自學</a:t>
            </a:r>
            <a:r>
              <a:rPr kumimoji="1" lang="en-US" altLang="zh-TW" sz="3600" dirty="0"/>
              <a:t>open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man 2 open</a:t>
            </a: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2</a:t>
            </a:r>
            <a:r>
              <a:rPr kumimoji="1" lang="zh-TW" altLang="en-US" sz="2400" dirty="0">
                <a:solidFill>
                  <a:schemeClr val="tx1"/>
                </a:solidFill>
              </a:rPr>
              <a:t>代表系統裡面的第二本書，</a:t>
            </a:r>
            <a:r>
              <a:rPr kumimoji="1" lang="en-US" altLang="zh-TW" sz="2400" dirty="0">
                <a:solidFill>
                  <a:schemeClr val="tx1"/>
                </a:solidFill>
              </a:rPr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73484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</a:t>
            </a:r>
            <a:r>
              <a:rPr kumimoji="1" lang="zh-TW" altLang="en-US" dirty="0"/>
              <a:t>重要參數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BA2DA2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open(</a:t>
            </a:r>
            <a:r>
              <a:rPr lang="en-US" altLang="zh-TW" dirty="0" err="1">
                <a:solidFill>
                  <a:srgbClr val="BA2DA2"/>
                </a:solidFill>
              </a:rPr>
              <a:t>const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BA2DA2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*pathname, </a:t>
            </a:r>
            <a:r>
              <a:rPr lang="en-US" altLang="zh-TW" dirty="0" err="1">
                <a:solidFill>
                  <a:srgbClr val="BA2DA2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flags);</a:t>
            </a:r>
          </a:p>
          <a:p>
            <a:r>
              <a:rPr kumimoji="1" lang="en-US" altLang="zh-TW" dirty="0"/>
              <a:t>O_APPEND</a:t>
            </a:r>
          </a:p>
          <a:p>
            <a:pPr lvl="1"/>
            <a:r>
              <a:rPr kumimoji="1" lang="zh-TW" altLang="en-US" dirty="0"/>
              <a:t>每次都會將資料加到檔案的最尾巴，就算是多個行程同時寫入，也能保證原子性（完整性）的加到最尾巴</a:t>
            </a:r>
            <a:endParaRPr kumimoji="1" lang="en-US" altLang="zh-TW" dirty="0"/>
          </a:p>
          <a:p>
            <a:r>
              <a:rPr kumimoji="1" lang="en-US" altLang="zh-TW" dirty="0"/>
              <a:t>O_TRUNC</a:t>
            </a:r>
          </a:p>
          <a:p>
            <a:pPr lvl="1"/>
            <a:r>
              <a:rPr kumimoji="1" lang="zh-TW" altLang="en-US" dirty="0"/>
              <a:t>將檔案大小歸為零，我們在設計存檔功能時，通常需要加上這個參數才可以保證不會有舊資料</a:t>
            </a:r>
            <a:endParaRPr kumimoji="1" lang="en-US" altLang="zh-TW" dirty="0"/>
          </a:p>
          <a:p>
            <a:r>
              <a:rPr kumimoji="1" lang="en-US" altLang="zh-TW" dirty="0"/>
              <a:t>O_CLOEXEC</a:t>
            </a:r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 err="1"/>
              <a:t>execve</a:t>
            </a:r>
            <a:r>
              <a:rPr kumimoji="1" lang="zh-TW" altLang="en-US" dirty="0"/>
              <a:t>時自動關閉檔案（</a:t>
            </a:r>
            <a:r>
              <a:rPr kumimoji="1" lang="en-US" altLang="zh-TW" dirty="0" err="1"/>
              <a:t>execve</a:t>
            </a:r>
            <a:r>
              <a:rPr kumimoji="1" lang="zh-TW" altLang="en-US" dirty="0"/>
              <a:t>後面會介紹）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避免另外一個程序存取原程序所開啟的檔案</a:t>
            </a:r>
          </a:p>
        </p:txBody>
      </p:sp>
    </p:spTree>
    <p:extLst>
      <p:ext uri="{BB962C8B-B14F-4D97-AF65-F5344CB8AC3E}">
        <p14:creationId xmlns:p14="http://schemas.microsoft.com/office/powerpoint/2010/main" val="306231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自我學習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先打開檔案，讀取後再儲存</a:t>
            </a:r>
            <a:endParaRPr kumimoji="1" lang="en-US" altLang="zh-TW" dirty="0"/>
          </a:p>
          <a:p>
            <a:pPr lvl="1"/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truncate(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*path,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length);</a:t>
            </a:r>
          </a:p>
          <a:p>
            <a:pPr lvl="1"/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ftruncate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length);</a:t>
            </a:r>
            <a:br>
              <a:rPr lang="en-US" altLang="zh-TW" dirty="0">
                <a:solidFill>
                  <a:srgbClr val="000000"/>
                </a:solidFill>
                <a:latin typeface="Menlo" charset="0"/>
              </a:rPr>
            </a:b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81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mycp.c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670" y="288235"/>
            <a:ext cx="6843591" cy="6012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01790" y="4747363"/>
            <a:ext cx="6083327" cy="452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83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B3162-35D3-AE4B-AC7D-AA70CC1E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單元介紹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E7EDFC-5A0B-DC4C-8D39-BE1BAA7B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CN" altLang="en-US" dirty="0"/>
              <a:t>內的「檔案」與</a:t>
            </a:r>
            <a:r>
              <a:rPr kumimoji="1" lang="en-US" altLang="zh-CN" dirty="0"/>
              <a:t>file hole</a:t>
            </a:r>
          </a:p>
          <a:p>
            <a:pPr lvl="1"/>
            <a:r>
              <a:rPr kumimoji="1" lang="zh-CN" altLang="en-US" dirty="0"/>
              <a:t>範例：最簡單的</a:t>
            </a:r>
            <a:r>
              <a:rPr kumimoji="1" lang="en-US" altLang="zh-CN" dirty="0" err="1"/>
              <a:t>mycp</a:t>
            </a:r>
            <a:endParaRPr kumimoji="1" lang="en-US" altLang="zh-CN" dirty="0"/>
          </a:p>
          <a:p>
            <a:r>
              <a:rPr kumimoji="1" lang="en-US" altLang="zh-CN" dirty="0" err="1"/>
              <a:t>lseek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file hole</a:t>
            </a:r>
          </a:p>
          <a:p>
            <a:pPr lvl="1"/>
            <a:r>
              <a:rPr kumimoji="1" lang="zh-CN" altLang="en-US" dirty="0"/>
              <a:t>範例：支援</a:t>
            </a:r>
            <a:r>
              <a:rPr kumimoji="1" lang="en-US" altLang="zh-CN" dirty="0"/>
              <a:t>file hole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mycp2</a:t>
            </a:r>
          </a:p>
          <a:p>
            <a:r>
              <a:rPr kumimoji="1" lang="en-US" altLang="zh-CN" dirty="0"/>
              <a:t>file lock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flock &amp; </a:t>
            </a:r>
            <a:r>
              <a:rPr kumimoji="1" lang="en-US" altLang="zh-CN" dirty="0" err="1"/>
              <a:t>lockf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sync &amp; </a:t>
            </a:r>
            <a:r>
              <a:rPr kumimoji="1" lang="en-US" altLang="zh-CN" dirty="0" err="1"/>
              <a:t>fsync</a:t>
            </a:r>
            <a:r>
              <a:rPr kumimoji="1" lang="en-US" altLang="zh-CN" dirty="0"/>
              <a:t> &amp; </a:t>
            </a:r>
            <a:r>
              <a:rPr kumimoji="1" lang="en-US" altLang="zh-CN" dirty="0" err="1"/>
              <a:t>fdatasync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8965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read()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ssize_t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read(</a:t>
            </a:r>
            <a:r>
              <a:rPr lang="en-US" altLang="zh-TW" sz="32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32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buf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size_t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count);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會從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所代表的檔案讀取「最多」</a:t>
            </a:r>
            <a:r>
              <a:rPr kumimoji="1" lang="en-US" altLang="zh-TW" dirty="0"/>
              <a:t>count</a:t>
            </a:r>
            <a:r>
              <a:rPr kumimoji="1" lang="zh-TW" altLang="en-US" dirty="0"/>
              <a:t>個</a:t>
            </a:r>
            <a:r>
              <a:rPr kumimoji="1" lang="en-US" altLang="zh-TW" dirty="0"/>
              <a:t>byte</a:t>
            </a:r>
            <a:r>
              <a:rPr kumimoji="1" lang="zh-TW" altLang="en-US" dirty="0"/>
              <a:t>到指標</a:t>
            </a:r>
            <a:r>
              <a:rPr kumimoji="1" lang="en-US" altLang="zh-TW" dirty="0" err="1"/>
              <a:t>buf</a:t>
            </a:r>
            <a:r>
              <a:rPr kumimoji="1" lang="zh-TW" altLang="en-US" dirty="0"/>
              <a:t>所指向的記憶體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當回傳值大於</a:t>
            </a:r>
            <a:r>
              <a:rPr kumimoji="1" lang="en-US" altLang="zh-TW" dirty="0"/>
              <a:t>1</a:t>
            </a:r>
            <a:r>
              <a:rPr kumimoji="1" lang="zh-TW" altLang="en-US" dirty="0"/>
              <a:t>，代表讀取了多少個</a:t>
            </a:r>
            <a:r>
              <a:rPr kumimoji="1" lang="en-US" altLang="zh-TW" dirty="0"/>
              <a:t>byte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回傳值等於</a:t>
            </a:r>
            <a:r>
              <a:rPr kumimoji="1" lang="en-US" altLang="zh-TW" dirty="0"/>
              <a:t>0</a:t>
            </a:r>
            <a:r>
              <a:rPr kumimoji="1" lang="zh-TW" altLang="en-US" dirty="0"/>
              <a:t>代表讀到了</a:t>
            </a:r>
            <a:r>
              <a:rPr kumimoji="1" lang="en-US" altLang="zh-TW" dirty="0"/>
              <a:t>EOF</a:t>
            </a:r>
            <a:r>
              <a:rPr kumimoji="1" lang="zh-TW" altLang="en-US" dirty="0"/>
              <a:t>（檔案結尾）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回傳值</a:t>
            </a:r>
            <a:r>
              <a:rPr kumimoji="1" lang="en-US" altLang="zh-TW" dirty="0"/>
              <a:t>-1</a:t>
            </a:r>
            <a:r>
              <a:rPr kumimoji="1" lang="zh-TW" altLang="en-US" dirty="0"/>
              <a:t>，代表讀取發生了錯誤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80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write()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ssize_t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write(</a:t>
            </a:r>
            <a:r>
              <a:rPr lang="en-US" altLang="zh-TW" sz="32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3200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2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buf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3200" dirty="0" err="1">
                <a:solidFill>
                  <a:srgbClr val="000000"/>
                </a:solidFill>
                <a:latin typeface="Menlo" charset="0"/>
              </a:rPr>
              <a:t>size_t</a:t>
            </a:r>
            <a:r>
              <a:rPr lang="en-US" altLang="zh-TW" sz="3200" dirty="0">
                <a:solidFill>
                  <a:srgbClr val="000000"/>
                </a:solidFill>
                <a:latin typeface="Menlo" charset="0"/>
              </a:rPr>
              <a:t> count);</a:t>
            </a:r>
          </a:p>
          <a:p>
            <a:pPr marL="0" indent="0">
              <a:buNone/>
            </a:pPr>
            <a:endParaRPr kumimoji="1" lang="en-US" altLang="zh-TW" sz="3600" dirty="0"/>
          </a:p>
          <a:p>
            <a:r>
              <a:rPr kumimoji="1" lang="zh-TW" altLang="en-US" dirty="0"/>
              <a:t>將</a:t>
            </a:r>
            <a:r>
              <a:rPr kumimoji="1" lang="en-US" altLang="zh-TW" dirty="0" err="1"/>
              <a:t>buf</a:t>
            </a:r>
            <a:r>
              <a:rPr kumimoji="1" lang="zh-TW" altLang="en-US" dirty="0"/>
              <a:t>指向的資料共</a:t>
            </a:r>
            <a:r>
              <a:rPr kumimoji="1" lang="en-US" altLang="zh-TW" dirty="0"/>
              <a:t>count</a:t>
            </a:r>
            <a:r>
              <a:rPr kumimoji="1" lang="zh-TW" altLang="en-US" dirty="0"/>
              <a:t>個</a:t>
            </a:r>
            <a:r>
              <a:rPr kumimoji="1" lang="en-US" altLang="zh-TW" dirty="0"/>
              <a:t>byte</a:t>
            </a:r>
            <a:r>
              <a:rPr kumimoji="1" lang="zh-TW" altLang="en-US" dirty="0"/>
              <a:t>，寫入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所代表的檔案</a:t>
            </a:r>
            <a:endParaRPr kumimoji="1" lang="en-US" altLang="zh-TW" dirty="0"/>
          </a:p>
          <a:p>
            <a:r>
              <a:rPr kumimoji="1" lang="zh-TW" altLang="en-US" dirty="0"/>
              <a:t>傳回值代表總共寫入了多少個</a:t>
            </a:r>
            <a:r>
              <a:rPr kumimoji="1" lang="en-US" altLang="zh-TW" dirty="0"/>
              <a:t>byte</a:t>
            </a:r>
          </a:p>
          <a:p>
            <a:r>
              <a:rPr kumimoji="1" lang="zh-TW" altLang="en-US" dirty="0"/>
              <a:t>當傳回值為</a:t>
            </a:r>
            <a:r>
              <a:rPr kumimoji="1" lang="en-US" altLang="zh-TW" dirty="0"/>
              <a:t>-1</a:t>
            </a:r>
            <a:r>
              <a:rPr kumimoji="1" lang="zh-TW" altLang="en-US" dirty="0"/>
              <a:t>，代表發生了錯誤</a:t>
            </a:r>
          </a:p>
        </p:txBody>
      </p:sp>
    </p:spTree>
    <p:extLst>
      <p:ext uri="{BB962C8B-B14F-4D97-AF65-F5344CB8AC3E}">
        <p14:creationId xmlns:p14="http://schemas.microsoft.com/office/powerpoint/2010/main" val="370070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mycp.c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670" y="288235"/>
            <a:ext cx="6843591" cy="6012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42801" y="3403948"/>
            <a:ext cx="6083327" cy="452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8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Menlo" charset="0"/>
              </a:rPr>
              <a:t>perror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6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*s);</a:t>
            </a:r>
          </a:p>
          <a:p>
            <a:pPr marL="0" indent="0">
              <a:buNone/>
            </a:pPr>
            <a:endParaRPr kumimoji="1" lang="en-US" altLang="zh-TW" sz="3200" dirty="0"/>
          </a:p>
          <a:p>
            <a:r>
              <a:rPr kumimoji="1" lang="zh-TW" altLang="en-US" sz="3200" dirty="0"/>
              <a:t>依照</a:t>
            </a:r>
            <a:r>
              <a:rPr kumimoji="1" lang="en-US" altLang="zh-TW" sz="3200" dirty="0"/>
              <a:t>1. </a:t>
            </a:r>
            <a:r>
              <a:rPr kumimoji="1" lang="zh-TW" altLang="en-US" sz="3200" dirty="0"/>
              <a:t>依照</a:t>
            </a:r>
            <a:r>
              <a:rPr kumimoji="1" lang="en-US" altLang="zh-TW" sz="3200" dirty="0" err="1"/>
              <a:t>errno</a:t>
            </a:r>
            <a:r>
              <a:rPr kumimoji="1" lang="zh-TW" altLang="en-US" sz="3200" dirty="0"/>
              <a:t>印出訊息</a:t>
            </a:r>
            <a:r>
              <a:rPr kumimoji="1" lang="en-US" altLang="zh-TW" sz="3200" dirty="0"/>
              <a:t> 2. </a:t>
            </a:r>
            <a:r>
              <a:rPr kumimoji="1" lang="zh-TW" altLang="en-US" sz="3200" dirty="0"/>
              <a:t>字串</a:t>
            </a:r>
            <a:r>
              <a:rPr kumimoji="1" lang="en-US" altLang="zh-TW" sz="3200" dirty="0"/>
              <a:t>S</a:t>
            </a:r>
          </a:p>
          <a:p>
            <a:r>
              <a:rPr kumimoji="1" lang="zh-TW" altLang="en-US" sz="3200" dirty="0"/>
              <a:t>假設</a:t>
            </a:r>
            <a:r>
              <a:rPr kumimoji="1" lang="en-US" altLang="zh-TW" sz="3200" dirty="0" err="1"/>
              <a:t>errno</a:t>
            </a:r>
            <a:r>
              <a:rPr kumimoji="1" lang="zh-TW" altLang="en-US" sz="3200" dirty="0"/>
              <a:t>是</a:t>
            </a:r>
            <a:r>
              <a:rPr kumimoji="1" lang="en-US" altLang="zh-TW" sz="3200" dirty="0"/>
              <a:t>1</a:t>
            </a:r>
            <a:r>
              <a:rPr kumimoji="1" lang="zh-TW" altLang="en-US" sz="3200" dirty="0"/>
              <a:t>，</a:t>
            </a:r>
            <a:r>
              <a:rPr kumimoji="1" lang="en-US" altLang="zh-TW" sz="3200" dirty="0" err="1"/>
              <a:t>perror</a:t>
            </a:r>
            <a:r>
              <a:rPr kumimoji="1" lang="en-US" altLang="zh-TW" sz="3200" dirty="0"/>
              <a:t>(“the error is”)</a:t>
            </a:r>
            <a:r>
              <a:rPr kumimoji="1" lang="zh-TW" altLang="en-US" sz="3200" dirty="0"/>
              <a:t>會印出「</a:t>
            </a:r>
            <a:r>
              <a:rPr kumimoji="1" lang="en-US" altLang="zh-TW" sz="3200" dirty="0"/>
              <a:t>the error is: Operation not permitted</a:t>
            </a:r>
            <a:r>
              <a:rPr kumimoji="1" lang="zh-TW" altLang="en-US" sz="3200" dirty="0"/>
              <a:t>」</a:t>
            </a: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24830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kumimoji="1" lang="en-US" altLang="zh-TW" dirty="0" err="1"/>
              <a:t>errno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errno</a:t>
            </a:r>
            <a:r>
              <a:rPr kumimoji="1" lang="zh-TW" altLang="en-US" dirty="0"/>
              <a:t>是系統內的錯誤訊息代碼</a:t>
            </a:r>
            <a:endParaRPr kumimoji="1" lang="en-US" altLang="zh-TW" dirty="0"/>
          </a:p>
          <a:p>
            <a:r>
              <a:rPr kumimoji="1" lang="zh-TW" altLang="en-US" dirty="0"/>
              <a:t>如果呼叫一個</a:t>
            </a:r>
            <a:r>
              <a:rPr kumimoji="1" lang="en-US" altLang="zh-TW" dirty="0"/>
              <a:t>C</a:t>
            </a:r>
            <a:r>
              <a:rPr kumimoji="1" lang="zh-TW" altLang="en-US" dirty="0"/>
              <a:t>函數時發生了錯誤，則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會被設定為該錯誤所代表的號碼</a:t>
            </a:r>
            <a:endParaRPr kumimoji="1" lang="en-US" altLang="zh-TW" dirty="0"/>
          </a:p>
          <a:p>
            <a:r>
              <a:rPr kumimoji="1" lang="zh-TW" altLang="en-US" dirty="0"/>
              <a:t>如果呼叫一個</a:t>
            </a:r>
            <a:r>
              <a:rPr kumimoji="1" lang="en-US" altLang="zh-TW" dirty="0"/>
              <a:t>C</a:t>
            </a:r>
            <a:r>
              <a:rPr kumimoji="1" lang="zh-TW" altLang="en-US" dirty="0"/>
              <a:t>函數並且未發生任何錯誤，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無意義</a:t>
            </a:r>
            <a:endParaRPr kumimoji="1" lang="en-US" altLang="zh-TW" dirty="0"/>
          </a:p>
          <a:p>
            <a:r>
              <a:rPr kumimoji="1" lang="zh-TW" altLang="en-US" dirty="0"/>
              <a:t>所有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對應的錯誤訊息在</a:t>
            </a:r>
            <a:r>
              <a:rPr kumimoji="1" lang="en-US" altLang="zh-TW" dirty="0" err="1"/>
              <a:t>sys_errlist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767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mycp.c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670" y="288235"/>
            <a:ext cx="6843591" cy="6012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42801" y="5574082"/>
            <a:ext cx="6083327" cy="2492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09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close()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close(</a:t>
            </a: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TW" altLang="en-US" dirty="0"/>
              <a:t>使用完一個檔案，使用</a:t>
            </a:r>
            <a:r>
              <a:rPr kumimoji="1" lang="en-US" altLang="zh-TW" dirty="0"/>
              <a:t>close</a:t>
            </a:r>
            <a:r>
              <a:rPr kumimoji="1" lang="zh-TW" altLang="en-US" dirty="0"/>
              <a:t>告訴作業系統使用完畢</a:t>
            </a:r>
            <a:endParaRPr kumimoji="1" lang="en-US" altLang="zh-TW" dirty="0"/>
          </a:p>
          <a:p>
            <a:r>
              <a:rPr kumimoji="1" lang="zh-TW" altLang="en-US" dirty="0"/>
              <a:t>作業系統會依照當時的狀況（最後一個存取該檔案的行程），決定是否釋放相關資源</a:t>
            </a:r>
            <a:endParaRPr kumimoji="1" lang="en-US" altLang="zh-TW" dirty="0"/>
          </a:p>
          <a:p>
            <a:r>
              <a:rPr kumimoji="1" lang="zh-TW" altLang="en-US" dirty="0"/>
              <a:t>成功回傳</a:t>
            </a:r>
            <a:r>
              <a:rPr kumimoji="1" lang="en-US" altLang="zh-TW" dirty="0"/>
              <a:t>0</a:t>
            </a:r>
            <a:r>
              <a:rPr kumimoji="1" lang="zh-TW" altLang="en-US" dirty="0"/>
              <a:t>，失敗回傳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13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kumimoji="1" lang="zh-TW" altLang="en-US" sz="3600" dirty="0"/>
              <a:t>如果忘記</a:t>
            </a:r>
            <a:r>
              <a:rPr kumimoji="1" lang="en-US" altLang="zh-TW" sz="3600" dirty="0"/>
              <a:t>close()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kumimoji="1" lang="zh-TW" altLang="en-US" sz="2400" dirty="0">
                <a:solidFill>
                  <a:schemeClr val="tx1"/>
                </a:solidFill>
              </a:rPr>
              <a:t>程式執行結束時，作業系統會自動幫忙關閉檔案</a:t>
            </a:r>
            <a:endParaRPr kumimoji="1" lang="en-US" altLang="zh-TW" sz="2400" dirty="0">
              <a:solidFill>
                <a:schemeClr val="tx1"/>
              </a:solidFill>
            </a:endParaRPr>
          </a:p>
          <a:p>
            <a:r>
              <a:rPr kumimoji="1" lang="zh-TW" altLang="en-US" sz="2400" dirty="0">
                <a:solidFill>
                  <a:schemeClr val="tx1"/>
                </a:solidFill>
              </a:rPr>
              <a:t>但如果程式會執行很久呢？</a:t>
            </a:r>
            <a:r>
              <a:rPr kumimoji="1" lang="en-US" altLang="zh-TW" sz="2400" dirty="0">
                <a:solidFill>
                  <a:schemeClr val="tx1"/>
                </a:solidFill>
              </a:rPr>
              <a:t>daemon?</a:t>
            </a:r>
          </a:p>
          <a:p>
            <a:r>
              <a:rPr kumimoji="1" lang="zh-TW" altLang="en-US" sz="2400" dirty="0">
                <a:solidFill>
                  <a:schemeClr val="tx1"/>
                </a:solidFill>
              </a:rPr>
              <a:t>使用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lsof</a:t>
            </a:r>
            <a:r>
              <a:rPr kumimoji="1" lang="zh-TW" altLang="en-US" sz="2400" dirty="0">
                <a:solidFill>
                  <a:schemeClr val="tx1"/>
                </a:solidFill>
              </a:rPr>
              <a:t>查看到底哪些檔案還沒關閉</a:t>
            </a:r>
            <a:endParaRPr kumimoji="1" lang="en-US" altLang="zh-TW" sz="2400" dirty="0">
              <a:solidFill>
                <a:schemeClr val="tx1"/>
              </a:solidFill>
            </a:endParaRPr>
          </a:p>
          <a:p>
            <a:pPr lvl="1"/>
            <a:r>
              <a:rPr kumimoji="1" lang="zh-TW" altLang="en-US" sz="1800" dirty="0">
                <a:solidFill>
                  <a:schemeClr val="tx1"/>
                </a:solidFill>
              </a:rPr>
              <a:t>重要參數</a:t>
            </a:r>
            <a:r>
              <a:rPr kumimoji="1" lang="en-US" altLang="zh-TW" sz="1800" dirty="0">
                <a:solidFill>
                  <a:schemeClr val="tx1"/>
                </a:solidFill>
              </a:rPr>
              <a:t>-p PROCESS_ID</a:t>
            </a:r>
          </a:p>
        </p:txBody>
      </p:sp>
    </p:spTree>
    <p:extLst>
      <p:ext uri="{BB962C8B-B14F-4D97-AF65-F5344CB8AC3E}">
        <p14:creationId xmlns:p14="http://schemas.microsoft.com/office/powerpoint/2010/main" val="295790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自我學習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原子性的讀取和寫入</a:t>
            </a:r>
            <a:endParaRPr kumimoji="1" lang="en-US" altLang="zh-TW" dirty="0"/>
          </a:p>
          <a:p>
            <a:pPr lvl="1"/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ssize_t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pread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size_t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count,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offset);</a:t>
            </a:r>
          </a:p>
          <a:p>
            <a:pPr lvl="1"/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ssize_t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pwrite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size_t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count,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offset);</a:t>
            </a:r>
          </a:p>
          <a:p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252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初步了解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、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，並用這幾個函數設計了簡單的</a:t>
            </a:r>
            <a:r>
              <a:rPr kumimoji="1" lang="en-US" altLang="zh-TW" dirty="0" err="1"/>
              <a:t>cp</a:t>
            </a:r>
            <a:endParaRPr kumimoji="1" lang="en-US" altLang="zh-TW" dirty="0"/>
          </a:p>
          <a:p>
            <a:r>
              <a:rPr kumimoji="1" lang="en-US" altLang="zh-TW" dirty="0"/>
              <a:t>open</a:t>
            </a:r>
            <a:r>
              <a:rPr kumimoji="1" lang="zh-TW" altLang="en-US" dirty="0"/>
              <a:t>可以接很多參數，同學們應該主動學習</a:t>
            </a:r>
          </a:p>
        </p:txBody>
      </p:sp>
    </p:spTree>
    <p:extLst>
      <p:ext uri="{BB962C8B-B14F-4D97-AF65-F5344CB8AC3E}">
        <p14:creationId xmlns:p14="http://schemas.microsoft.com/office/powerpoint/2010/main" val="131061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內是什麼樣子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115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lseek</a:t>
            </a:r>
            <a:r>
              <a:rPr kumimoji="1" lang="en-US" altLang="zh-TW" dirty="0"/>
              <a:t> &amp; file holes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581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hole.c</a:t>
            </a:r>
            <a:endParaRPr kumimoji="1"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9800" y="954157"/>
            <a:ext cx="7248748" cy="476798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874750" y="3769069"/>
            <a:ext cx="3420572" cy="1187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211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lseek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lseek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off_t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offset,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whence);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將檔案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的檔案指標移動到從</a:t>
            </a:r>
            <a:r>
              <a:rPr kumimoji="1" lang="en-US" altLang="zh-TW" dirty="0"/>
              <a:t>whence</a:t>
            </a:r>
            <a:r>
              <a:rPr kumimoji="1" lang="zh-TW" altLang="en-US" dirty="0"/>
              <a:t>起算，偏移</a:t>
            </a:r>
            <a:r>
              <a:rPr kumimoji="1" lang="en-US" altLang="zh-TW" dirty="0"/>
              <a:t>offset</a:t>
            </a:r>
            <a:r>
              <a:rPr kumimoji="1" lang="zh-TW" altLang="en-US" dirty="0"/>
              <a:t>的位置</a:t>
            </a:r>
            <a:endParaRPr kumimoji="1" lang="en-US" altLang="zh-TW" dirty="0"/>
          </a:p>
          <a:p>
            <a:r>
              <a:rPr kumimoji="1" lang="zh-TW" altLang="en-US" dirty="0"/>
              <a:t>傳統上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支援的</a:t>
            </a:r>
            <a:r>
              <a:rPr kumimoji="1" lang="en-US" altLang="zh-TW" dirty="0"/>
              <a:t>whence</a:t>
            </a:r>
            <a:r>
              <a:rPr kumimoji="1" lang="zh-TW" altLang="en-US" dirty="0"/>
              <a:t>有三種選擇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SEEK_SET</a:t>
            </a:r>
            <a:r>
              <a:rPr kumimoji="1" lang="zh-TW" altLang="en-US" dirty="0"/>
              <a:t>：絕對位置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SEEK_CUR</a:t>
            </a:r>
            <a:r>
              <a:rPr kumimoji="1" lang="zh-TW" altLang="en-US" dirty="0"/>
              <a:t>：從現在位置起算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SEEK_END</a:t>
            </a:r>
            <a:r>
              <a:rPr kumimoji="1" lang="zh-TW" altLang="en-US" dirty="0"/>
              <a:t>：從結束位置起算</a:t>
            </a:r>
          </a:p>
          <a:p>
            <a:r>
              <a:rPr kumimoji="1" lang="zh-TW" altLang="en-US" dirty="0"/>
              <a:t>傳回值為從檔案開始的偏移值</a:t>
            </a:r>
            <a:endParaRPr kumimoji="1" lang="en-US" altLang="zh-TW" dirty="0"/>
          </a:p>
          <a:p>
            <a:r>
              <a:rPr kumimoji="1" lang="zh-TW" altLang="en-US" dirty="0"/>
              <a:t>錯誤時：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在執行</a:t>
            </a:r>
            <a:r>
              <a:rPr kumimoji="1" lang="en-US" altLang="zh-TW" dirty="0" err="1"/>
              <a:t>lseek</a:t>
            </a:r>
            <a:r>
              <a:rPr kumimoji="1" lang="zh-TW" altLang="en-US" dirty="0"/>
              <a:t>前先將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設定為</a:t>
            </a:r>
            <a:r>
              <a:rPr kumimoji="1" lang="en-US" altLang="zh-TW" dirty="0"/>
              <a:t>0</a:t>
            </a:r>
          </a:p>
          <a:p>
            <a:pPr lvl="1"/>
            <a:r>
              <a:rPr kumimoji="1" lang="zh-TW" altLang="en-US" dirty="0"/>
              <a:t>檢查傳回值是否等於</a:t>
            </a:r>
            <a:r>
              <a:rPr kumimoji="1" lang="en-US" altLang="zh-TW" dirty="0"/>
              <a:t>-1</a:t>
            </a:r>
            <a:r>
              <a:rPr kumimoji="1" lang="zh-TW" altLang="en-US" dirty="0"/>
              <a:t>「並且」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不為</a:t>
            </a:r>
            <a:r>
              <a:rPr kumimoji="1" lang="en-US" altLang="zh-TW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88497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hole.c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TW" altLang="en-US" dirty="0"/>
              <a:t>因此</a:t>
            </a:r>
            <a:r>
              <a:rPr kumimoji="1" lang="en-US" altLang="zh-TW" dirty="0" err="1"/>
              <a:t>hole.c</a:t>
            </a:r>
            <a:r>
              <a:rPr kumimoji="1" lang="zh-TW" altLang="en-US" dirty="0"/>
              <a:t>會產生一個名為</a:t>
            </a:r>
            <a:r>
              <a:rPr kumimoji="1" lang="en-US" altLang="zh-TW" dirty="0" err="1"/>
              <a:t>myHole</a:t>
            </a:r>
            <a:r>
              <a:rPr kumimoji="1" lang="zh-TW" altLang="en-US" dirty="0"/>
              <a:t>的檔案，在開始位置寫入</a:t>
            </a:r>
            <a:r>
              <a:rPr kumimoji="1" lang="en-US" altLang="zh-TW" dirty="0"/>
              <a:t>1</a:t>
            </a:r>
            <a:r>
              <a:rPr kumimoji="1" lang="zh-TW" altLang="en-US" dirty="0"/>
              <a:t>，往後移動</a:t>
            </a:r>
            <a:r>
              <a:rPr kumimoji="1" lang="en-US" altLang="zh-TW" dirty="0"/>
              <a:t>10000 byte</a:t>
            </a:r>
            <a:r>
              <a:rPr kumimoji="1" lang="zh-TW" altLang="en-US" dirty="0"/>
              <a:t>在寫入</a:t>
            </a:r>
            <a:r>
              <a:rPr kumimoji="1" lang="en-US" altLang="zh-TW" dirty="0"/>
              <a:t>2</a:t>
            </a:r>
            <a:r>
              <a:rPr kumimoji="1" lang="zh-TW" altLang="en-US" dirty="0"/>
              <a:t>，往後移動</a:t>
            </a:r>
            <a:r>
              <a:rPr kumimoji="1" lang="en-US" altLang="zh-TW" dirty="0"/>
              <a:t>10000 byte</a:t>
            </a:r>
            <a:r>
              <a:rPr kumimoji="1" lang="zh-TW" altLang="en-US" dirty="0"/>
              <a:t>在寫入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ls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myHole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-lhs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12K -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rw</a:t>
            </a:r>
            <a:r>
              <a:rPr kumimoji="1" lang="en-US" altLang="zh-TW" dirty="0">
                <a:ea typeface="Microsoft YaHei Light" panose="020B0502040204020203" pitchFamily="34" charset="-122"/>
              </a:rPr>
              <a:t>------- 1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shiwulo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shiwulo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196K Jan 13 04:24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myHole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ea typeface="Microsoft YaHei Light" panose="020B0502040204020203" pitchFamily="34" charset="-122"/>
              </a:rPr>
              <a:t>檔案大小為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196K</a:t>
            </a:r>
            <a:r>
              <a:rPr kumimoji="1" lang="zh-TW" altLang="en-US" dirty="0">
                <a:solidFill>
                  <a:srgbClr val="FFFF00"/>
                </a:solidFill>
                <a:ea typeface="Microsoft YaHei Light" panose="020B0502040204020203" pitchFamily="34" charset="-122"/>
              </a:rPr>
              <a:t>，佔據磁碟空間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12K*/</a:t>
            </a:r>
            <a:endParaRPr kumimoji="1" lang="zh-TW" altLang="en-US" dirty="0">
              <a:solidFill>
                <a:srgbClr val="FFFF00"/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752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mycp</a:t>
            </a:r>
            <a:r>
              <a:rPr kumimoji="1" lang="zh-TW" altLang="en-US" dirty="0"/>
              <a:t>複製</a:t>
            </a:r>
            <a:r>
              <a:rPr kumimoji="1" lang="en-US" altLang="zh-TW" dirty="0" err="1"/>
              <a:t>myhole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 ./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mycp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myHole2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* -lhs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12K -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------- 1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196K Jan 13 04:24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196K -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------- 1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196K Jan 13 04:31 myHole2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檔案大小都是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196K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，但是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myHole2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佔據磁碟空間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196K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而非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12K*/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cmp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myHole2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使用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cmp</a:t>
            </a:r>
            <a:r>
              <a:rPr kumimoji="1" lang="zh-TW" altLang="en-US" sz="2400" dirty="0">
                <a:latin typeface="Consolas" charset="0"/>
                <a:ea typeface="Consolas" charset="0"/>
                <a:cs typeface="Consolas" charset="0"/>
              </a:rPr>
              <a:t>比較二者無差異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76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myHole</a:t>
            </a:r>
            <a:r>
              <a:rPr kumimoji="1" lang="zh-TW" altLang="en-US" dirty="0"/>
              <a:t>內部構造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103862" y="3897422"/>
            <a:ext cx="7984275" cy="691376"/>
            <a:chOff x="1673975" y="4985442"/>
            <a:chExt cx="7984275" cy="691376"/>
          </a:xfrm>
        </p:grpSpPr>
        <p:sp>
          <p:nvSpPr>
            <p:cNvPr id="4" name="矩形 3"/>
            <p:cNvSpPr/>
            <p:nvPr/>
          </p:nvSpPr>
          <p:spPr>
            <a:xfrm>
              <a:off x="1673975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1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402522" y="4985442"/>
              <a:ext cx="2899317" cy="6913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0000</a:t>
              </a:r>
              <a:r>
                <a:rPr kumimoji="1" lang="is-IS" altLang="zh-TW" sz="2400" dirty="0">
                  <a:ea typeface="Microsoft YaHei Light" panose="020B0502040204020203" pitchFamily="34" charset="-122"/>
                </a:rPr>
                <a:t>…0000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01839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2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030386" y="4985442"/>
              <a:ext cx="2899317" cy="6913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0000</a:t>
              </a:r>
              <a:r>
                <a:rPr kumimoji="1" lang="is-IS" altLang="zh-TW" sz="2400" dirty="0">
                  <a:ea typeface="Microsoft YaHei Light" panose="020B0502040204020203" pitchFamily="34" charset="-122"/>
                </a:rPr>
                <a:t>…0000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929703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3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832408" y="2883420"/>
            <a:ext cx="2899317" cy="889928"/>
            <a:chOff x="2832408" y="2883420"/>
            <a:chExt cx="2899317" cy="889928"/>
          </a:xfrm>
        </p:grpSpPr>
        <p:sp>
          <p:nvSpPr>
            <p:cNvPr id="11" name="左中括弧 10"/>
            <p:cNvSpPr/>
            <p:nvPr/>
          </p:nvSpPr>
          <p:spPr>
            <a:xfrm rot="5400000">
              <a:off x="4067935" y="2109558"/>
              <a:ext cx="428263" cy="2899317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69371" y="288342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ea typeface="Microsoft YaHei Light" panose="020B0502040204020203" pitchFamily="34" charset="-122"/>
                </a:rPr>
                <a:t>10000</a:t>
              </a:r>
              <a:r>
                <a:rPr kumimoji="1" lang="zh-TW" altLang="en-US" sz="2400" dirty="0">
                  <a:ea typeface="Microsoft YaHei Light" panose="020B0502040204020203" pitchFamily="34" charset="-122"/>
                </a:rPr>
                <a:t>個</a:t>
              </a:r>
              <a:r>
                <a:rPr kumimoji="1" lang="en-US" altLang="zh-TW" sz="2400" dirty="0">
                  <a:ea typeface="Microsoft YaHei Light" panose="020B0502040204020203" pitchFamily="34" charset="-122"/>
                </a:rPr>
                <a:t>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6460272" y="2883420"/>
            <a:ext cx="2899317" cy="889928"/>
            <a:chOff x="2832408" y="2883420"/>
            <a:chExt cx="2899317" cy="889928"/>
          </a:xfrm>
        </p:grpSpPr>
        <p:sp>
          <p:nvSpPr>
            <p:cNvPr id="15" name="左中括弧 14"/>
            <p:cNvSpPr/>
            <p:nvPr/>
          </p:nvSpPr>
          <p:spPr>
            <a:xfrm rot="5400000">
              <a:off x="4067935" y="2109558"/>
              <a:ext cx="428263" cy="2899317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69371" y="288342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ea typeface="Microsoft YaHei Light" panose="020B0502040204020203" pitchFamily="34" charset="-122"/>
                </a:rPr>
                <a:t>10000</a:t>
              </a:r>
              <a:r>
                <a:rPr kumimoji="1" lang="zh-TW" altLang="en-US" sz="2400" dirty="0">
                  <a:ea typeface="Microsoft YaHei Light" panose="020B0502040204020203" pitchFamily="34" charset="-122"/>
                </a:rPr>
                <a:t>個</a:t>
              </a:r>
              <a:r>
                <a:rPr kumimoji="1" lang="en-US" altLang="zh-TW" sz="2400" dirty="0">
                  <a:ea typeface="Microsoft YaHei Light" panose="020B0502040204020203" pitchFamily="34" charset="-122"/>
                </a:rPr>
                <a:t>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606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進階版的</a:t>
            </a:r>
            <a:r>
              <a:rPr kumimoji="1" lang="en-US" altLang="zh-TW" dirty="0" err="1"/>
              <a:t>mycp.c</a:t>
            </a:r>
            <a:r>
              <a:rPr kumimoji="1" lang="zh-TW" altLang="en-US" dirty="0"/>
              <a:t>，</a:t>
            </a:r>
            <a:r>
              <a:rPr kumimoji="1" lang="en-US" altLang="zh-TW" dirty="0"/>
              <a:t>mycp2.c</a:t>
            </a:r>
            <a:r>
              <a:rPr kumimoji="1" lang="zh-TW" altLang="en-US" dirty="0"/>
              <a:t>（第一部分）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123" y="1825625"/>
            <a:ext cx="5701753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45123" y="1825625"/>
            <a:ext cx="2590801" cy="3156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直線圖說文字 2 5"/>
          <p:cNvSpPr/>
          <p:nvPr/>
        </p:nvSpPr>
        <p:spPr>
          <a:xfrm>
            <a:off x="6588278" y="2407534"/>
            <a:ext cx="3134455" cy="8449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774"/>
              <a:gd name="adj6" fmla="val -4297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一開始要宣告</a:t>
            </a:r>
            <a:r>
              <a:rPr kumimoji="1" lang="en-US" altLang="zh-TW" dirty="0">
                <a:ea typeface="Microsoft YaHei Light" panose="020B0502040204020203" pitchFamily="34" charset="-122"/>
              </a:rPr>
              <a:t>_GNU_SOURCE</a:t>
            </a:r>
            <a:r>
              <a:rPr kumimoji="1" lang="zh-TW" altLang="en-US" dirty="0">
                <a:ea typeface="Microsoft YaHei Light" panose="020B0502040204020203" pitchFamily="34" charset="-122"/>
              </a:rPr>
              <a:t>才可以使用進階版的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lseek</a:t>
            </a:r>
            <a:r>
              <a:rPr kumimoji="1" lang="en-US" altLang="zh-TW" dirty="0">
                <a:ea typeface="Microsoft YaHei Light" panose="020B0502040204020203" pitchFamily="34" charset="-122"/>
              </a:rPr>
              <a:t>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向右箭號圖說文字 2">
            <a:extLst>
              <a:ext uri="{FF2B5EF4-FFF2-40B4-BE49-F238E27FC236}">
                <a16:creationId xmlns:a16="http://schemas.microsoft.com/office/drawing/2014/main" id="{F5D2C32C-0756-BF4B-9BB8-BE01D9310509}"/>
              </a:ext>
            </a:extLst>
          </p:cNvPr>
          <p:cNvSpPr/>
          <p:nvPr/>
        </p:nvSpPr>
        <p:spPr>
          <a:xfrm>
            <a:off x="1232452" y="4716685"/>
            <a:ext cx="2385392" cy="47045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136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要改成</a:t>
            </a:r>
            <a:r>
              <a:rPr kumimoji="1" lang="en-US" altLang="zh-TW" dirty="0"/>
              <a:t>long long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518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en-US" altLang="zh-TW" dirty="0" err="1"/>
              <a:t>lseek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5003" y="1825625"/>
            <a:ext cx="6981994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30323" y="5810491"/>
            <a:ext cx="935621" cy="1967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9727" y="2536784"/>
            <a:ext cx="935621" cy="1967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9727" y="1825625"/>
            <a:ext cx="935621" cy="1967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80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SEEK_HOLE &amp; SEEK_DATA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在新版的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提供這二個新的選項，但必須手動打開，即</a:t>
            </a:r>
            <a:r>
              <a:rPr kumimoji="1" lang="en-US" altLang="zh-TW" dirty="0"/>
              <a:t>#define _GNU_SOURCE</a:t>
            </a:r>
          </a:p>
          <a:p>
            <a:r>
              <a:rPr kumimoji="1" lang="en-US" altLang="zh-TW" dirty="0"/>
              <a:t>SEEK_HOLE</a:t>
            </a:r>
            <a:r>
              <a:rPr kumimoji="1" lang="zh-TW" altLang="en-US" dirty="0"/>
              <a:t>移動到一個洞的最前面</a:t>
            </a:r>
            <a:endParaRPr kumimoji="1" lang="en-US" altLang="zh-TW" dirty="0"/>
          </a:p>
          <a:p>
            <a:r>
              <a:rPr kumimoji="1" lang="en-US" altLang="zh-TW" dirty="0"/>
              <a:t>SEEK_DATA</a:t>
            </a:r>
            <a:r>
              <a:rPr kumimoji="1" lang="zh-TW" altLang="en-US" dirty="0"/>
              <a:t>移動到一個資料的最前面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2103862" y="5205361"/>
            <a:ext cx="7984275" cy="691376"/>
            <a:chOff x="1673975" y="4985442"/>
            <a:chExt cx="7984275" cy="691376"/>
          </a:xfrm>
        </p:grpSpPr>
        <p:sp>
          <p:nvSpPr>
            <p:cNvPr id="5" name="矩形 4"/>
            <p:cNvSpPr/>
            <p:nvPr/>
          </p:nvSpPr>
          <p:spPr>
            <a:xfrm>
              <a:off x="1673975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1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402522" y="4985442"/>
              <a:ext cx="2899317" cy="6913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0000</a:t>
              </a:r>
              <a:r>
                <a:rPr kumimoji="1" lang="is-IS" altLang="zh-TW" sz="2400" dirty="0">
                  <a:ea typeface="Microsoft YaHei Light" panose="020B0502040204020203" pitchFamily="34" charset="-122"/>
                </a:rPr>
                <a:t>…0000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01839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2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30386" y="4985442"/>
              <a:ext cx="2899317" cy="6913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0000</a:t>
              </a:r>
              <a:r>
                <a:rPr kumimoji="1" lang="is-IS" altLang="zh-TW" sz="2400" dirty="0">
                  <a:ea typeface="Microsoft YaHei Light" panose="020B0502040204020203" pitchFamily="34" charset="-122"/>
                </a:rPr>
                <a:t>…0000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929703" y="4985442"/>
              <a:ext cx="728547" cy="6913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ea typeface="Microsoft YaHei Light" panose="020B0502040204020203" pitchFamily="34" charset="-122"/>
                </a:rPr>
                <a:t>3</a:t>
              </a:r>
              <a:endParaRPr kumimoji="1" lang="zh-TW" altLang="en-US" sz="2400" dirty="0"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10" name="直線圖說文字 2 9"/>
          <p:cNvSpPr/>
          <p:nvPr/>
        </p:nvSpPr>
        <p:spPr>
          <a:xfrm>
            <a:off x="687449" y="4198063"/>
            <a:ext cx="898283" cy="844952"/>
          </a:xfrm>
          <a:prstGeom prst="borderCallout2">
            <a:avLst>
              <a:gd name="adj1" fmla="val 26969"/>
              <a:gd name="adj2" fmla="val 105058"/>
              <a:gd name="adj3" fmla="val 26969"/>
              <a:gd name="adj4" fmla="val 130226"/>
              <a:gd name="adj5" fmla="val 116610"/>
              <a:gd name="adj6" fmla="val 154573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資料的最前面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3108486" y="4096278"/>
            <a:ext cx="898283" cy="844952"/>
          </a:xfrm>
          <a:prstGeom prst="borderCallout2">
            <a:avLst>
              <a:gd name="adj1" fmla="val 35188"/>
              <a:gd name="adj2" fmla="val -5756"/>
              <a:gd name="adj3" fmla="val 37928"/>
              <a:gd name="adj4" fmla="val -17955"/>
              <a:gd name="adj5" fmla="val 123459"/>
              <a:gd name="adj6" fmla="val -3226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洞的最前面</a:t>
            </a:r>
          </a:p>
        </p:txBody>
      </p:sp>
    </p:spTree>
    <p:extLst>
      <p:ext uri="{BB962C8B-B14F-4D97-AF65-F5344CB8AC3E}">
        <p14:creationId xmlns:p14="http://schemas.microsoft.com/office/powerpoint/2010/main" val="280324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進階版的</a:t>
            </a:r>
            <a:r>
              <a:rPr kumimoji="1" lang="en-US" altLang="zh-TW" dirty="0" err="1"/>
              <a:t>mycp.c</a:t>
            </a:r>
            <a:r>
              <a:rPr kumimoji="1" lang="zh-TW" altLang="en-US" dirty="0"/>
              <a:t>，</a:t>
            </a:r>
            <a:r>
              <a:rPr kumimoji="1" lang="en-US" altLang="zh-TW" dirty="0"/>
              <a:t>mycp2.c</a:t>
            </a:r>
            <a:r>
              <a:rPr kumimoji="1" lang="zh-TW" altLang="en-US" dirty="0"/>
              <a:t>（第二部分）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0104" y="1783453"/>
            <a:ext cx="6985000" cy="46185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9966" y="2133600"/>
            <a:ext cx="4116208" cy="1269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直線圖說文字 2 5"/>
          <p:cNvSpPr/>
          <p:nvPr/>
        </p:nvSpPr>
        <p:spPr>
          <a:xfrm>
            <a:off x="8219345" y="1879566"/>
            <a:ext cx="3134455" cy="8449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596"/>
              <a:gd name="adj6" fmla="val -32265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取得每個資料區段的位置及大小</a:t>
            </a:r>
          </a:p>
        </p:txBody>
      </p:sp>
      <p:sp>
        <p:nvSpPr>
          <p:cNvPr id="7" name="矩形 6"/>
          <p:cNvSpPr/>
          <p:nvPr/>
        </p:nvSpPr>
        <p:spPr>
          <a:xfrm>
            <a:off x="3039966" y="3611217"/>
            <a:ext cx="6105138" cy="1107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9517914" y="3765508"/>
            <a:ext cx="2459925" cy="8449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596"/>
              <a:gd name="adj6" fmla="val -32265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進行該區段的複製</a:t>
            </a:r>
          </a:p>
        </p:txBody>
      </p:sp>
      <p:sp>
        <p:nvSpPr>
          <p:cNvPr id="9" name="矩形 8"/>
          <p:cNvSpPr/>
          <p:nvPr/>
        </p:nvSpPr>
        <p:spPr>
          <a:xfrm>
            <a:off x="3039966" y="3403124"/>
            <a:ext cx="3705391" cy="20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直線圖說文字 2 9"/>
          <p:cNvSpPr/>
          <p:nvPr/>
        </p:nvSpPr>
        <p:spPr>
          <a:xfrm>
            <a:off x="214161" y="3006524"/>
            <a:ext cx="2459925" cy="844952"/>
          </a:xfrm>
          <a:prstGeom prst="borderCallout2">
            <a:avLst>
              <a:gd name="adj1" fmla="val 18751"/>
              <a:gd name="adj2" fmla="val 103653"/>
              <a:gd name="adj3" fmla="val 31079"/>
              <a:gd name="adj4" fmla="val 109435"/>
              <a:gd name="adj5" fmla="val 61815"/>
              <a:gd name="adj6" fmla="val 117363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移動到該區段的開頭位置</a:t>
            </a:r>
          </a:p>
        </p:txBody>
      </p:sp>
    </p:spTree>
    <p:extLst>
      <p:ext uri="{BB962C8B-B14F-4D97-AF65-F5344CB8AC3E}">
        <p14:creationId xmlns:p14="http://schemas.microsoft.com/office/powerpoint/2010/main" val="107632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檔案（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檔案是一堆數據的有序集合</a:t>
            </a:r>
            <a:endParaRPr kumimoji="1" lang="en-US" altLang="zh-TW" dirty="0"/>
          </a:p>
          <a:p>
            <a:r>
              <a:rPr kumimoji="1" lang="zh-TW" altLang="en-US" dirty="0"/>
              <a:t>對作業系統而言，可以由「目錄系統」找到一個檔案在硬碟上的位置</a:t>
            </a:r>
            <a:endParaRPr kumimoji="1" lang="en-US" altLang="zh-TW" dirty="0"/>
          </a:p>
          <a:p>
            <a:r>
              <a:rPr kumimoji="1" lang="zh-TW" altLang="en-US" dirty="0"/>
              <a:t>對程式而言，必須先告訴作業系統，準備「使用」哪些檔案，作業系統會「開啟」該檔案，並給該檔案一個代碼（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），隨後該程式使用該「代碼」操作該檔案</a:t>
            </a:r>
          </a:p>
        </p:txBody>
      </p:sp>
    </p:spTree>
    <p:extLst>
      <p:ext uri="{BB962C8B-B14F-4D97-AF65-F5344CB8AC3E}">
        <p14:creationId xmlns:p14="http://schemas.microsoft.com/office/powerpoint/2010/main" val="3214596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/>
              <a:t>cp2</a:t>
            </a:r>
            <a:r>
              <a:rPr kumimoji="1" lang="zh-CN" altLang="en-US" dirty="0"/>
              <a:t>假設一開始是資料</a:t>
            </a:r>
            <a:endParaRPr kumimoji="1" lang="en-US" altLang="zh-TW" dirty="0"/>
          </a:p>
          <a:p>
            <a:r>
              <a:rPr kumimoji="1" lang="zh-TW" altLang="en-US" dirty="0"/>
              <a:t>上述程式如果「洞」出現在一開始的位置會發生什麼樣的情況？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begin &gt; 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end = 0</a:t>
            </a:r>
            <a:r>
              <a:rPr kumimoji="1" lang="zh-TW" altLang="en-US" dirty="0"/>
              <a:t>。因此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blockSize</a:t>
            </a:r>
            <a:r>
              <a:rPr kumimoji="1" lang="en-US" altLang="zh-TW" dirty="0"/>
              <a:t> = end – begin  &lt; 0;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87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$./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mycp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myHole2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 ./mycp2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myHole3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* -lhs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12K -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------- 1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196K Jan 13 04:24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myHole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196K -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------- 1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196K Jan 13 05:08 myHole2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12K -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------- 1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196K Jan 13 05:09 myHole3</a:t>
            </a:r>
            <a:endParaRPr kumimoji="1" lang="zh-TW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4278" y="4020189"/>
            <a:ext cx="752354" cy="10513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0951" y="4020189"/>
            <a:ext cx="752354" cy="10513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434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對於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及大多數的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而言，「洞」並不會佔據空間</a:t>
            </a:r>
            <a:endParaRPr kumimoji="1" lang="en-US" altLang="zh-TW" dirty="0"/>
          </a:p>
          <a:p>
            <a:r>
              <a:rPr kumimoji="1" lang="zh-TW" altLang="en-US" dirty="0"/>
              <a:t>讀取「洞」，裡面的值都是</a:t>
            </a:r>
            <a:r>
              <a:rPr kumimoji="1" lang="en-US" altLang="zh-TW" dirty="0"/>
              <a:t>0</a:t>
            </a:r>
            <a:r>
              <a:rPr kumimoji="1" lang="zh-TW" altLang="en-US" dirty="0"/>
              <a:t>，因此第一個版本的</a:t>
            </a:r>
            <a:r>
              <a:rPr kumimoji="1" lang="en-US" altLang="zh-TW" dirty="0" err="1"/>
              <a:t>cp</a:t>
            </a:r>
            <a:r>
              <a:rPr kumimoji="1" lang="zh-TW" altLang="en-US" dirty="0"/>
              <a:t>會讓「洞」佔據空間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的系統擴充，</a:t>
            </a:r>
            <a:r>
              <a:rPr kumimoji="1" lang="en-US" altLang="zh-TW" dirty="0"/>
              <a:t>SEEK_DATA</a:t>
            </a:r>
            <a:r>
              <a:rPr kumimoji="1" lang="zh-TW" altLang="en-US" dirty="0"/>
              <a:t>及</a:t>
            </a:r>
            <a:r>
              <a:rPr kumimoji="1" lang="en-US" altLang="zh-TW" dirty="0"/>
              <a:t>SEEK_DATA</a:t>
            </a:r>
            <a:r>
              <a:rPr kumimoji="1" lang="zh-TW" altLang="en-US" dirty="0"/>
              <a:t>可以找出洞，複製時可以跳過這些洞</a:t>
            </a:r>
          </a:p>
        </p:txBody>
      </p:sp>
    </p:spTree>
    <p:extLst>
      <p:ext uri="{BB962C8B-B14F-4D97-AF65-F5344CB8AC3E}">
        <p14:creationId xmlns:p14="http://schemas.microsoft.com/office/powerpoint/2010/main" val="412281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確保寫入</a:t>
            </a:r>
            <a:br>
              <a:rPr kumimoji="1" lang="en-US" altLang="zh-TW" dirty="0"/>
            </a:br>
            <a:r>
              <a:rPr kumimoji="1" lang="en-US" altLang="zh-TW" dirty="0"/>
              <a:t>sync &amp; </a:t>
            </a:r>
            <a:r>
              <a:rPr kumimoji="1" lang="en-US" altLang="zh-TW" dirty="0" err="1"/>
              <a:t>fsync</a:t>
            </a:r>
            <a:r>
              <a:rPr kumimoji="1" lang="en-US" altLang="zh-TW" dirty="0"/>
              <a:t> &amp; </a:t>
            </a:r>
            <a:r>
              <a:rPr kumimoji="1" lang="en-US" altLang="zh-TW" dirty="0" err="1"/>
              <a:t>fdatasync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8346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三個類似的函數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void sync(void);</a:t>
            </a:r>
          </a:p>
          <a:p>
            <a:pPr lvl="1"/>
            <a:r>
              <a:rPr kumimoji="1" lang="zh-TW" altLang="en-US" sz="2800" dirty="0"/>
              <a:t>將所有的資料（包含</a:t>
            </a:r>
            <a:r>
              <a:rPr kumimoji="1" lang="en-US" altLang="zh-TW" sz="2800" dirty="0"/>
              <a:t>meta-data</a:t>
            </a:r>
            <a:r>
              <a:rPr kumimoji="1" lang="zh-TW" altLang="en-US" sz="2800" dirty="0"/>
              <a:t>）寫回磁碟</a:t>
            </a:r>
            <a:endParaRPr kumimoji="1" lang="en-US" altLang="zh-TW" sz="2800" dirty="0"/>
          </a:p>
          <a:p>
            <a:r>
              <a:rPr kumimoji="1" lang="en-US" altLang="zh-TW" sz="3200" dirty="0" err="1"/>
              <a:t>int</a:t>
            </a:r>
            <a:r>
              <a:rPr kumimoji="1" lang="en-US" altLang="zh-TW" sz="3200" dirty="0"/>
              <a:t> </a:t>
            </a:r>
            <a:r>
              <a:rPr kumimoji="1" lang="en-US" altLang="zh-TW" sz="3200" dirty="0" err="1"/>
              <a:t>fsync</a:t>
            </a:r>
            <a:r>
              <a:rPr kumimoji="1" lang="en-US" altLang="zh-TW" sz="3200" dirty="0"/>
              <a:t>(</a:t>
            </a:r>
            <a:r>
              <a:rPr kumimoji="1" lang="en-US" altLang="zh-TW" sz="3200" dirty="0" err="1"/>
              <a:t>int</a:t>
            </a:r>
            <a:r>
              <a:rPr kumimoji="1" lang="en-US" altLang="zh-TW" sz="3200" dirty="0"/>
              <a:t> </a:t>
            </a:r>
            <a:r>
              <a:rPr kumimoji="1" lang="en-US" altLang="zh-TW" sz="3200" dirty="0" err="1"/>
              <a:t>fd</a:t>
            </a:r>
            <a:r>
              <a:rPr kumimoji="1" lang="en-US" altLang="zh-TW" sz="3200" dirty="0"/>
              <a:t>);</a:t>
            </a:r>
          </a:p>
          <a:p>
            <a:pPr lvl="1"/>
            <a:r>
              <a:rPr kumimoji="1" lang="zh-TW" altLang="en-US" sz="2800" dirty="0"/>
              <a:t>將</a:t>
            </a:r>
            <a:r>
              <a:rPr kumimoji="1" lang="en-US" altLang="zh-TW" sz="2800" dirty="0" err="1"/>
              <a:t>fd</a:t>
            </a:r>
            <a:r>
              <a:rPr kumimoji="1" lang="zh-TW" altLang="en-US" sz="2800" dirty="0"/>
              <a:t>代表的檔案的所有的資料（包含</a:t>
            </a:r>
            <a:r>
              <a:rPr kumimoji="1" lang="en-US" altLang="zh-TW" sz="2800" dirty="0"/>
              <a:t>meta-data</a:t>
            </a:r>
            <a:r>
              <a:rPr kumimoji="1" lang="zh-TW" altLang="en-US" sz="2800" dirty="0"/>
              <a:t>）寫回磁碟</a:t>
            </a:r>
            <a:endParaRPr kumimoji="1" lang="en-US" altLang="zh-TW" sz="2800" dirty="0"/>
          </a:p>
          <a:p>
            <a:r>
              <a:rPr kumimoji="1" lang="en-US" altLang="zh-TW" sz="3200" dirty="0" err="1"/>
              <a:t>int</a:t>
            </a:r>
            <a:r>
              <a:rPr kumimoji="1" lang="en-US" altLang="zh-TW" sz="3200" dirty="0"/>
              <a:t> </a:t>
            </a:r>
            <a:r>
              <a:rPr kumimoji="1" lang="en-US" altLang="zh-TW" sz="3200" dirty="0" err="1"/>
              <a:t>fdatasync</a:t>
            </a:r>
            <a:r>
              <a:rPr kumimoji="1" lang="en-US" altLang="zh-TW" sz="3200" dirty="0"/>
              <a:t>(</a:t>
            </a:r>
            <a:r>
              <a:rPr kumimoji="1" lang="en-US" altLang="zh-TW" sz="3200" dirty="0" err="1"/>
              <a:t>int</a:t>
            </a:r>
            <a:r>
              <a:rPr kumimoji="1" lang="en-US" altLang="zh-TW" sz="3200" dirty="0"/>
              <a:t> </a:t>
            </a:r>
            <a:r>
              <a:rPr kumimoji="1" lang="en-US" altLang="zh-TW" sz="3200" dirty="0" err="1"/>
              <a:t>fd</a:t>
            </a:r>
            <a:r>
              <a:rPr kumimoji="1" lang="en-US" altLang="zh-TW" sz="3200" dirty="0"/>
              <a:t>);</a:t>
            </a:r>
          </a:p>
          <a:p>
            <a:pPr lvl="1"/>
            <a:r>
              <a:rPr kumimoji="1" lang="zh-TW" altLang="en-US" sz="2800" dirty="0"/>
              <a:t>將</a:t>
            </a:r>
            <a:r>
              <a:rPr kumimoji="1" lang="en-US" altLang="zh-TW" sz="2800" dirty="0" err="1"/>
              <a:t>fd</a:t>
            </a:r>
            <a:r>
              <a:rPr kumimoji="1" lang="zh-TW" altLang="en-US" sz="2800" dirty="0"/>
              <a:t>代表的檔案的所有的資料（「不」包含</a:t>
            </a:r>
            <a:r>
              <a:rPr kumimoji="1" lang="en-US" altLang="zh-TW" sz="2800" dirty="0"/>
              <a:t>meta-data</a:t>
            </a:r>
            <a:r>
              <a:rPr kumimoji="1" lang="zh-TW" altLang="en-US" sz="2800" dirty="0"/>
              <a:t>）寫回磁碟</a:t>
            </a: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876552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kumimoji="1" lang="en-US" altLang="zh-TW" dirty="0"/>
              <a:t>meta-data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例如：檔案的修改日期、檔案的大小、檔案的瀏覽日期等等，這些外加的資料都「附屬」於該檔案，因此稱之為</a:t>
            </a:r>
            <a:r>
              <a:rPr kumimoji="1" lang="en-US" altLang="zh-TW" dirty="0"/>
              <a:t>meta-data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014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sync.c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open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hr-HR" altLang="zh-TW" dirty="0">
                <a:solidFill>
                  <a:srgbClr val="C41A16"/>
                </a:solidFill>
                <a:latin typeface="Menlo-Regular" charset="0"/>
              </a:rPr>
              <a:t>"./hello1"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,O_WRONLY | O_CREAT, </a:t>
            </a:r>
            <a:r>
              <a:rPr lang="hr-HR" altLang="zh-TW" dirty="0">
                <a:solidFill>
                  <a:srgbClr val="1C00CF"/>
                </a:solidFill>
                <a:latin typeface="Menlo-Regular" charset="0"/>
              </a:rPr>
              <a:t>0644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pt-BR" altLang="zh-TW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(num=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 &lt;=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100000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write(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fsync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</a:t>
            </a:r>
            <a:r>
              <a:rPr lang="is-I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 (num%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10000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==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	write(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	fsync(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74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datasync.c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open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hr-HR" altLang="zh-TW" dirty="0">
                <a:solidFill>
                  <a:srgbClr val="C41A16"/>
                </a:solidFill>
                <a:latin typeface="Menlo-Regular" charset="0"/>
              </a:rPr>
              <a:t>"./hello3"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,O_WRONLY | O_CREAT, </a:t>
            </a:r>
            <a:r>
              <a:rPr lang="hr-HR" altLang="zh-TW" dirty="0">
                <a:solidFill>
                  <a:srgbClr val="1C00CF"/>
                </a:solidFill>
                <a:latin typeface="Menlo-Regular" charset="0"/>
              </a:rPr>
              <a:t>0644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pt-BR" altLang="zh-TW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(num=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 &lt;=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100000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write(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fdatasync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</a:t>
            </a:r>
            <a:r>
              <a:rPr lang="is-I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 (num%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10000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==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	write(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	fsync(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1666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nosync.c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hr-HR" altLang="zh-TW" dirty="0" err="1">
                <a:solidFill>
                  <a:srgbClr val="000000"/>
                </a:solidFill>
                <a:latin typeface="Menlo-Regular" charset="0"/>
              </a:rPr>
              <a:t>open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hr-HR" altLang="zh-TW" dirty="0">
                <a:solidFill>
                  <a:srgbClr val="C41A16"/>
                </a:solidFill>
                <a:latin typeface="Menlo-Regular" charset="0"/>
              </a:rPr>
              <a:t>"./hello2"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,O_WRONLY | O_CREAT, </a:t>
            </a:r>
            <a:r>
              <a:rPr lang="hr-HR" altLang="zh-TW" dirty="0">
                <a:solidFill>
                  <a:srgbClr val="1C00CF"/>
                </a:solidFill>
                <a:latin typeface="Menlo-Regular" charset="0"/>
              </a:rPr>
              <a:t>0644</a:t>
            </a:r>
            <a:r>
              <a:rPr lang="hr-HR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pt-BR" altLang="zh-TW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(num=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 &lt;=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100000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; num++)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write(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"1234"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</a:t>
            </a:r>
            <a:r>
              <a:rPr lang="is-I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 (num%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10000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==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		write(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	fsync(</a:t>
            </a:r>
            <a:r>
              <a:rPr lang="is-I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	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-Regular" charset="0"/>
              </a:rPr>
              <a:t>	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2308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sync.c</a:t>
            </a:r>
            <a:r>
              <a:rPr kumimoji="1" lang="zh-TW" altLang="en-US" dirty="0"/>
              <a:t>的執行結果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time ./sync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**********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real	0m21.215s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user	0m0.136s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sys	0m5.272s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12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檔案（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對每一個行程，每一個開啟的檔案都會有一個檔案指標</a:t>
            </a:r>
            <a:endParaRPr kumimoji="1" lang="en-US" altLang="zh-TW" dirty="0"/>
          </a:p>
          <a:p>
            <a:r>
              <a:rPr kumimoji="1" lang="zh-TW" altLang="en-US" dirty="0"/>
              <a:t>檔案指標代表目前正在對「該位置」做操作</a:t>
            </a:r>
            <a:endParaRPr kumimoji="1" lang="en-US" altLang="zh-TW" dirty="0"/>
          </a:p>
          <a:p>
            <a:r>
              <a:rPr kumimoji="1" lang="en-US" altLang="zh-TW" dirty="0"/>
              <a:t>read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lseek</a:t>
            </a:r>
            <a:r>
              <a:rPr kumimoji="1" lang="zh-TW" altLang="en-US" dirty="0"/>
              <a:t>會改變檔案指標的位置</a:t>
            </a:r>
          </a:p>
        </p:txBody>
      </p:sp>
      <p:sp>
        <p:nvSpPr>
          <p:cNvPr id="4" name="矩形 3"/>
          <p:cNvSpPr/>
          <p:nvPr/>
        </p:nvSpPr>
        <p:spPr>
          <a:xfrm>
            <a:off x="386575" y="5542156"/>
            <a:ext cx="11418849" cy="69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檔案</a:t>
            </a:r>
          </a:p>
        </p:txBody>
      </p:sp>
      <p:sp>
        <p:nvSpPr>
          <p:cNvPr id="5" name="向右箭號 4"/>
          <p:cNvSpPr/>
          <p:nvPr/>
        </p:nvSpPr>
        <p:spPr>
          <a:xfrm rot="5400000">
            <a:off x="8816899" y="3668752"/>
            <a:ext cx="2141034" cy="1248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檔案指標</a:t>
            </a:r>
          </a:p>
        </p:txBody>
      </p:sp>
    </p:spTree>
    <p:extLst>
      <p:ext uri="{BB962C8B-B14F-4D97-AF65-F5344CB8AC3E}">
        <p14:creationId xmlns:p14="http://schemas.microsoft.com/office/powerpoint/2010/main" val="3272538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2896142"/>
          <a:ext cx="105156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3200" b="0" i="0" dirty="0"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ea typeface="Microsoft YaHei Light" panose="020B0502040204020203" pitchFamily="34" charset="-122"/>
                        </a:rPr>
                        <a:t>sync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 err="1">
                          <a:ea typeface="Microsoft YaHei Light" panose="020B0502040204020203" pitchFamily="34" charset="-122"/>
                        </a:rPr>
                        <a:t>fdatasync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ea typeface="Microsoft YaHei Light" panose="020B0502040204020203" pitchFamily="34" charset="-122"/>
                        </a:rPr>
                        <a:t>no sync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ea typeface="Microsoft YaHei Light" panose="020B0502040204020203" pitchFamily="34" charset="-122"/>
                        </a:rPr>
                        <a:t>real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3200" b="0" i="0" dirty="0">
                          <a:ea typeface="Microsoft YaHei Light" panose="020B0502040204020203" pitchFamily="34" charset="-122"/>
                        </a:rPr>
                        <a:t>0m21.215s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0m17.545s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0m0.076s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ea typeface="Microsoft YaHei Light" panose="020B0502040204020203" pitchFamily="34" charset="-122"/>
                        </a:rPr>
                        <a:t>user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TW" sz="3200" b="0" i="0" dirty="0">
                          <a:ea typeface="Microsoft YaHei Light" panose="020B0502040204020203" pitchFamily="34" charset="-122"/>
                        </a:rPr>
                        <a:t>0m0.136s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0m0.048s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0m0.004s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b="0" i="0" dirty="0">
                          <a:ea typeface="Microsoft YaHei Light" panose="020B0502040204020203" pitchFamily="34" charset="-122"/>
                        </a:rPr>
                        <a:t>sys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3200" b="0" i="0" dirty="0">
                          <a:ea typeface="Microsoft YaHei Light" panose="020B0502040204020203" pitchFamily="34" charset="-122"/>
                        </a:rPr>
                        <a:t>0m5.272s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0m3.980s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zh-TW" sz="3200" b="0" i="0" dirty="0">
                          <a:ea typeface="Microsoft YaHei Light" panose="020B0502040204020203" pitchFamily="34" charset="-122"/>
                        </a:rPr>
                        <a:t>0m0.068s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19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鎖定檔案</a:t>
            </a:r>
            <a:r>
              <a:rPr kumimoji="1" lang="en-US" altLang="zh-TW" dirty="0"/>
              <a:t>flock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良心鎖</a:t>
            </a:r>
            <a:br>
              <a:rPr kumimoji="1" lang="en-US" altLang="zh-TW" dirty="0"/>
            </a:br>
            <a:r>
              <a:rPr kumimoji="1" lang="en-US" altLang="zh-TW" dirty="0"/>
              <a:t>	advisory locking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11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F57559-72B3-9B42-851C-DEFBB7D1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鎖的種類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CA380AB-BE09-B848-9559-23F7F40C9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良心鎖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83FFD0C-F257-B046-A99B-91DC427B9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強制鎖</a:t>
            </a:r>
          </a:p>
        </p:txBody>
      </p:sp>
      <p:pic>
        <p:nvPicPr>
          <p:cNvPr id="14" name="內容版面配置區 13" descr="一張含有 男人, 個人, 天空 的圖片&#10;&#10;自動產生的描述">
            <a:extLst>
              <a:ext uri="{FF2B5EF4-FFF2-40B4-BE49-F238E27FC236}">
                <a16:creationId xmlns:a16="http://schemas.microsoft.com/office/drawing/2014/main" id="{3A29C10A-4ADD-1542-98F6-0654F882E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60765" y="2505075"/>
            <a:ext cx="3806057" cy="3684588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7756024-C1E8-E14F-AC19-72CFB7F48A10}"/>
              </a:ext>
            </a:extLst>
          </p:cNvPr>
          <p:cNvSpPr/>
          <p:nvPr/>
        </p:nvSpPr>
        <p:spPr>
          <a:xfrm>
            <a:off x="6211756" y="5727998"/>
            <a:ext cx="44550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圖片來源：</a:t>
            </a:r>
            <a:endParaRPr lang="en-US" altLang="zh-CN" dirty="0"/>
          </a:p>
          <a:p>
            <a:r>
              <a:rPr lang="zh-TW" altLang="en-US" dirty="0"/>
              <a:t>http://tinyurl.com/y5byr6t2</a:t>
            </a:r>
            <a:endParaRPr lang="en-US" altLang="zh-TW" dirty="0"/>
          </a:p>
          <a:p>
            <a:r>
              <a:rPr lang="en" altLang="zh-TW" dirty="0"/>
              <a:t>https://</a:t>
            </a:r>
            <a:r>
              <a:rPr lang="en" altLang="zh-TW" dirty="0" err="1"/>
              <a:t>mall.pchome.com.tw</a:t>
            </a:r>
            <a:r>
              <a:rPr lang="en" altLang="zh-TW" dirty="0"/>
              <a:t>/store/QCAI5Z</a:t>
            </a:r>
            <a:endParaRPr lang="zh-TW" altLang="en-US" dirty="0"/>
          </a:p>
        </p:txBody>
      </p:sp>
      <p:pic>
        <p:nvPicPr>
          <p:cNvPr id="18" name="內容版面配置區 17" descr="一張含有 室內, 牆 的圖片&#10;&#10;自動產生的描述">
            <a:extLst>
              <a:ext uri="{FF2B5EF4-FFF2-40B4-BE49-F238E27FC236}">
                <a16:creationId xmlns:a16="http://schemas.microsoft.com/office/drawing/2014/main" id="{EE29C90C-9467-BC48-9BE1-3F9040F613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513350"/>
            <a:ext cx="5157787" cy="3668037"/>
          </a:xfrm>
        </p:spPr>
      </p:pic>
    </p:spTree>
    <p:extLst>
      <p:ext uri="{BB962C8B-B14F-4D97-AF65-F5344CB8AC3E}">
        <p14:creationId xmlns:p14="http://schemas.microsoft.com/office/powerpoint/2010/main" val="292216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67597" cy="1325563"/>
          </a:xfrm>
        </p:spPr>
        <p:txBody>
          <a:bodyPr/>
          <a:lstStyle/>
          <a:p>
            <a:r>
              <a:rPr kumimoji="1" lang="en-US" altLang="zh-TW" dirty="0" err="1"/>
              <a:t>flock.c</a:t>
            </a:r>
            <a:endParaRPr kumimoji="1" lang="zh-TW" altLang="en-US" dirty="0"/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C0C7C3C-5F70-5047-A84D-F44A9F91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25" y="0"/>
            <a:ext cx="526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67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先執行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./lock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myHole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fd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3 is opened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end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後執行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./lock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myHole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fd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3 is opened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ea typeface="Microsoft YaHei Light" panose="020B0502040204020203" pitchFamily="34" charset="-122"/>
              </a:rPr>
              <a:t>被鎖住了，除非另外一個行程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unlock</a:t>
            </a:r>
            <a:r>
              <a:rPr kumimoji="1" lang="zh-TW" altLang="en-US" dirty="0">
                <a:solidFill>
                  <a:srgbClr val="FFFF00"/>
                </a:solidFill>
                <a:ea typeface="Microsoft YaHei Light" panose="020B0502040204020203" pitchFamily="34" charset="-122"/>
              </a:rPr>
              <a:t>或者結束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156688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flock()</a:t>
            </a:r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flock(</a:t>
            </a: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36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Menlo" charset="0"/>
              </a:rPr>
              <a:t> operation);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TW" altLang="en-US" dirty="0"/>
              <a:t>第一個三數是檔案描述子，</a:t>
            </a:r>
            <a:r>
              <a:rPr kumimoji="1" lang="en-US" altLang="zh-TW" dirty="0"/>
              <a:t>operation</a:t>
            </a:r>
            <a:r>
              <a:rPr kumimoji="1" lang="zh-TW" altLang="en-US" dirty="0"/>
              <a:t>可以接三個選項，分別是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/>
              <a:t>LOCK_SH</a:t>
            </a:r>
            <a:r>
              <a:rPr kumimoji="1" lang="zh-TW" altLang="en-US" dirty="0"/>
              <a:t>：分享鎖，除了互斥鎖，可以多個人同時編譯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/>
              <a:t>LOCK_EX</a:t>
            </a:r>
            <a:r>
              <a:rPr kumimoji="1" lang="zh-TW" altLang="en-US" dirty="0"/>
              <a:t>：互斥鎖，只可以這個行程進行編譯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/>
              <a:t>LOCK_UN</a:t>
            </a:r>
            <a:r>
              <a:rPr kumimoji="1" lang="zh-TW" altLang="en-US" dirty="0"/>
              <a:t>：解開這個鎖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請注意，如果另外一個行程並未使用</a:t>
            </a:r>
            <a:r>
              <a:rPr kumimoji="1" lang="en-US" altLang="zh-TW" dirty="0"/>
              <a:t>flock</a:t>
            </a:r>
            <a:r>
              <a:rPr kumimoji="1" lang="zh-TW" altLang="en-US" dirty="0"/>
              <a:t>，那麼另一個行程就不需要遵照這些「鎖」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1254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鎖定檔案</a:t>
            </a:r>
            <a:r>
              <a:rPr kumimoji="1" lang="en-US" altLang="zh-TW" dirty="0" err="1"/>
              <a:t>lockf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強制鎖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lang="en" altLang="zh-TW" dirty="0"/>
              <a:t>mandatory</a:t>
            </a:r>
            <a:r>
              <a:rPr kumimoji="1" lang="en-US" altLang="zh-TW" dirty="0"/>
              <a:t> locking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158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強制鎖（</a:t>
            </a:r>
            <a:r>
              <a:rPr lang="en" altLang="zh-TW" dirty="0"/>
              <a:t> mandatory</a:t>
            </a:r>
            <a:r>
              <a:rPr kumimoji="1" lang="en-US" altLang="zh-TW" dirty="0"/>
              <a:t> lock</a:t>
            </a:r>
            <a:r>
              <a:rPr kumimoji="1" lang="zh-TW" altLang="en-US" dirty="0"/>
              <a:t>），預備動作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mount -</a:t>
            </a: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oremount,mand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g+s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system-</a:t>
            </a: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programming.txt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kumimoji="1" lang="en-US" altLang="zh-TW" sz="3600" dirty="0">
                <a:latin typeface="Consolas" panose="020B0609020204030204" pitchFamily="49" charset="0"/>
                <a:cs typeface="Consolas" panose="020B0609020204030204" pitchFamily="49" charset="0"/>
              </a:rPr>
              <a:t> g-x system-</a:t>
            </a:r>
            <a:r>
              <a:rPr kumimoji="1" lang="en-US" altLang="zh-TW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programming.txt</a:t>
            </a:r>
            <a:endParaRPr kumimoji="1" lang="en-US" altLang="zh-TW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80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95338-18E3-0346-97AF-793793FC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E3E0B-DE39-1D4A-BFEB-34C9B82F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Blocking</a:t>
            </a:r>
            <a:r>
              <a:rPr kumimoji="1" lang="zh-TW" altLang="en-US" dirty="0"/>
              <a:t>（</a:t>
            </a:r>
            <a:r>
              <a:rPr kumimoji="1" lang="en" altLang="zh-TW" dirty="0"/>
              <a:t>F_LOCK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en-US" altLang="zh-CN" dirty="0"/>
              <a:t>Flock </a:t>
            </a:r>
            <a:r>
              <a:rPr kumimoji="1" lang="zh-CN" altLang="en-US" dirty="0"/>
              <a:t>回傳的時候，就一定上鎖了</a:t>
            </a:r>
            <a:endParaRPr kumimoji="1" lang="en-US" altLang="zh-TW" dirty="0"/>
          </a:p>
          <a:p>
            <a:r>
              <a:rPr kumimoji="1" lang="en-US" altLang="zh-TW" dirty="0"/>
              <a:t>Nonblocking</a:t>
            </a:r>
            <a:r>
              <a:rPr kumimoji="1" lang="zh-TW" altLang="en-US" dirty="0"/>
              <a:t>（</a:t>
            </a:r>
            <a:r>
              <a:rPr kumimoji="1" lang="en" altLang="zh-TW" dirty="0"/>
              <a:t>F_TLOCK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Flock </a:t>
            </a:r>
            <a:r>
              <a:rPr kumimoji="1" lang="zh-CN" altLang="en-US" dirty="0"/>
              <a:t>回傳的時候，可能「目前有人已經鎖定檔案」</a:t>
            </a:r>
            <a:r>
              <a:rPr kumimoji="1" lang="en-US" altLang="zh-CN" dirty="0"/>
              <a:t>&gt;&gt; Error</a:t>
            </a:r>
          </a:p>
          <a:p>
            <a:pPr lvl="1"/>
            <a:r>
              <a:rPr kumimoji="1" lang="zh-TW" altLang="en-US" dirty="0"/>
              <a:t>另一種，順利上鎖</a:t>
            </a:r>
          </a:p>
        </p:txBody>
      </p:sp>
    </p:spTree>
    <p:extLst>
      <p:ext uri="{BB962C8B-B14F-4D97-AF65-F5344CB8AC3E}">
        <p14:creationId xmlns:p14="http://schemas.microsoft.com/office/powerpoint/2010/main" val="1483397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0A569-34FA-4940-B580-BB5B092C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4391" cy="1325563"/>
          </a:xfrm>
        </p:spPr>
        <p:txBody>
          <a:bodyPr/>
          <a:lstStyle/>
          <a:p>
            <a:r>
              <a:rPr kumimoji="1" lang="en-US" altLang="zh-TW" dirty="0" err="1"/>
              <a:t>lockf.c</a:t>
            </a:r>
            <a:endParaRPr kumimoji="1" lang="zh-TW" altLang="en-US" dirty="0"/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32085A3-8629-844A-B07C-1E4BE8FE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42" y="0"/>
            <a:ext cx="639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檔案（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對每一個行程，每一個開啟的檔案都會有一個檔案指標</a:t>
            </a:r>
            <a:endParaRPr kumimoji="1" lang="en-US" altLang="zh-TW" dirty="0"/>
          </a:p>
          <a:p>
            <a:r>
              <a:rPr kumimoji="1" lang="zh-TW" altLang="en-US" dirty="0"/>
              <a:t>檔案指標代表目前正在對「該位置」做操作</a:t>
            </a:r>
            <a:endParaRPr kumimoji="1" lang="en-US" altLang="zh-TW" dirty="0"/>
          </a:p>
          <a:p>
            <a:r>
              <a:rPr kumimoji="1" lang="en-US" altLang="zh-TW" dirty="0"/>
              <a:t>read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lseek</a:t>
            </a:r>
            <a:r>
              <a:rPr kumimoji="1" lang="zh-TW" altLang="en-US" dirty="0"/>
              <a:t>會改變檔案指標的位置</a:t>
            </a:r>
            <a:endParaRPr kumimoji="1" lang="en-US" altLang="zh-TW" dirty="0"/>
          </a:p>
          <a:p>
            <a:r>
              <a:rPr kumimoji="1" lang="zh-TW" altLang="en-US" dirty="0"/>
              <a:t>檔案內部可能有空洞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這些空洞在邏輯意義上都是</a:t>
            </a:r>
            <a:r>
              <a:rPr kumimoji="1" lang="en-US" altLang="zh-TW" dirty="0"/>
              <a:t>0</a:t>
            </a:r>
          </a:p>
          <a:p>
            <a:pPr lvl="1"/>
            <a:r>
              <a:rPr kumimoji="1" lang="zh-TW" altLang="en-US" dirty="0"/>
              <a:t>某些檔案系統不支援有空洞的檔案</a:t>
            </a:r>
          </a:p>
        </p:txBody>
      </p:sp>
      <p:sp>
        <p:nvSpPr>
          <p:cNvPr id="4" name="矩形 3"/>
          <p:cNvSpPr/>
          <p:nvPr/>
        </p:nvSpPr>
        <p:spPr>
          <a:xfrm>
            <a:off x="386575" y="5542156"/>
            <a:ext cx="11418849" cy="69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檔案</a:t>
            </a:r>
          </a:p>
        </p:txBody>
      </p:sp>
      <p:sp>
        <p:nvSpPr>
          <p:cNvPr id="5" name="向右箭號 4"/>
          <p:cNvSpPr/>
          <p:nvPr/>
        </p:nvSpPr>
        <p:spPr>
          <a:xfrm rot="5400000">
            <a:off x="8816899" y="3668752"/>
            <a:ext cx="2141034" cy="1248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檔案指標</a:t>
            </a:r>
          </a:p>
        </p:txBody>
      </p:sp>
      <p:sp>
        <p:nvSpPr>
          <p:cNvPr id="7" name="矩形 6"/>
          <p:cNvSpPr/>
          <p:nvPr/>
        </p:nvSpPr>
        <p:spPr>
          <a:xfrm>
            <a:off x="838200" y="5646640"/>
            <a:ext cx="2025805" cy="482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空洞</a:t>
            </a:r>
          </a:p>
        </p:txBody>
      </p:sp>
      <p:sp>
        <p:nvSpPr>
          <p:cNvPr id="8" name="矩形 7"/>
          <p:cNvSpPr/>
          <p:nvPr/>
        </p:nvSpPr>
        <p:spPr>
          <a:xfrm>
            <a:off x="7480610" y="5646640"/>
            <a:ext cx="3648307" cy="482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空洞</a:t>
            </a:r>
          </a:p>
        </p:txBody>
      </p:sp>
    </p:spTree>
    <p:extLst>
      <p:ext uri="{BB962C8B-B14F-4D97-AF65-F5344CB8AC3E}">
        <p14:creationId xmlns:p14="http://schemas.microsoft.com/office/powerpoint/2010/main" val="3889117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當多個程式讀取檔案時，可以用</a:t>
            </a:r>
            <a:r>
              <a:rPr kumimoji="1" lang="en-US" altLang="zh-TW" dirty="0"/>
              <a:t>flock</a:t>
            </a:r>
            <a:r>
              <a:rPr kumimoji="1" lang="zh-TW" altLang="en-US" dirty="0"/>
              <a:t>上鎖，但先決條件是所有的程式在讀取之前都先使用</a:t>
            </a:r>
            <a:r>
              <a:rPr kumimoji="1" lang="en-US" altLang="zh-TW" dirty="0"/>
              <a:t>flock</a:t>
            </a:r>
          </a:p>
          <a:p>
            <a:r>
              <a:rPr kumimoji="1" lang="zh-CN" altLang="en-US" dirty="0"/>
              <a:t>如果要用強制鎖需要有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的權限（因為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指令只有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可以執行）</a:t>
            </a:r>
            <a:endParaRPr kumimoji="1" lang="en-US" altLang="zh-TW" dirty="0"/>
          </a:p>
          <a:p>
            <a:r>
              <a:rPr kumimoji="1" lang="zh-TW" altLang="en-US" dirty="0"/>
              <a:t>檔案的寫入會變更檔案的屬性，此外檔案內容的變化是否先暫存在記憶體（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）呢。「同步更新」的東西越多，速度越慢，但也越安全（例如系統突然斷電）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9468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/>
              <a:t>使用強置鎖，設計底下二個程式</a:t>
            </a:r>
            <a:endParaRPr kumimoji="1" lang="en-US" altLang="zh-CN" sz="32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第一個程式不斷的詢問使用者要對檔案做什麼樣的操作，</a:t>
            </a:r>
            <a:r>
              <a:rPr kumimoji="1" lang="en-US" altLang="zh-CN" sz="2800" dirty="0"/>
              <a:t>lock</a:t>
            </a:r>
            <a:r>
              <a:rPr kumimoji="1" lang="zh-CN" altLang="en-US" sz="2800" dirty="0"/>
              <a:t>或者</a:t>
            </a:r>
            <a:r>
              <a:rPr kumimoji="1" lang="en-US" altLang="zh-CN" sz="2800" dirty="0"/>
              <a:t>unlock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lock</a:t>
            </a:r>
            <a:r>
              <a:rPr kumimoji="1" lang="zh-CN" altLang="en-US" sz="2800" dirty="0"/>
              <a:t>或者是</a:t>
            </a:r>
            <a:r>
              <a:rPr kumimoji="1" lang="en-US" altLang="zh-CN" sz="2800" dirty="0"/>
              <a:t>unlock</a:t>
            </a:r>
            <a:r>
              <a:rPr kumimoji="1" lang="zh-CN" altLang="en-US" sz="2800" dirty="0"/>
              <a:t>在檔案的什麼區域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因此可以透過第一個程式對檔案對檔案同時上好幾個鎖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第二個程式不斷地詢問使用者要對檔案做什麼樣的操作，</a:t>
            </a:r>
            <a:r>
              <a:rPr kumimoji="1" lang="en-US" altLang="zh-CN" sz="2800" dirty="0"/>
              <a:t>read</a:t>
            </a:r>
            <a:r>
              <a:rPr kumimoji="1" lang="zh-CN" altLang="en-US" sz="2800" dirty="0"/>
              <a:t>或者</a:t>
            </a:r>
            <a:r>
              <a:rPr kumimoji="1" lang="en-US" altLang="zh-CN" sz="2800" dirty="0"/>
              <a:t>write</a:t>
            </a:r>
            <a:r>
              <a:rPr kumimoji="1" lang="zh-CN" altLang="en-US" sz="2800" dirty="0"/>
              <a:t>，要讀寫哪個地方？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018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為什麼檔案系統需要支援「空洞」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空間使用的效率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例如一間公司，員工編號共五碼，第</a:t>
            </a:r>
            <a:r>
              <a:rPr kumimoji="1" lang="en-US" altLang="zh-TW" dirty="0"/>
              <a:t>1XXXX</a:t>
            </a:r>
            <a:r>
              <a:rPr kumimoji="1" lang="zh-TW" altLang="en-US" dirty="0"/>
              <a:t>代表製造部、</a:t>
            </a:r>
            <a:r>
              <a:rPr kumimoji="1" lang="en-US" altLang="zh-TW" dirty="0"/>
              <a:t>2XXXX</a:t>
            </a:r>
            <a:r>
              <a:rPr kumimoji="1" lang="zh-TW" altLang="en-US" dirty="0"/>
              <a:t>代表研發部、</a:t>
            </a:r>
            <a:r>
              <a:rPr kumimoji="1" lang="en-US" altLang="zh-TW" dirty="0"/>
              <a:t>3XXXX</a:t>
            </a:r>
            <a:r>
              <a:rPr kumimoji="1" lang="zh-TW" altLang="en-US" dirty="0"/>
              <a:t>代表行銷部</a:t>
            </a:r>
            <a:endParaRPr kumimoji="1" lang="en-US" altLang="zh-TW" dirty="0"/>
          </a:p>
          <a:p>
            <a:r>
              <a:rPr kumimoji="1" lang="zh-TW" altLang="en-US" dirty="0"/>
              <a:t>如果檔案系統支援「洞」，那麼可以直接使用員工編號當</a:t>
            </a:r>
            <a:r>
              <a:rPr kumimoji="1" lang="en-US" altLang="zh-TW" dirty="0"/>
              <a:t>index</a:t>
            </a:r>
            <a:r>
              <a:rPr kumimoji="1" lang="zh-TW" altLang="en-US" dirty="0"/>
              <a:t>，而不需要擔心浪費磁碟空間的問題，如：</a:t>
            </a:r>
          </a:p>
        </p:txBody>
      </p:sp>
      <p:sp>
        <p:nvSpPr>
          <p:cNvPr id="4" name="矩形 3"/>
          <p:cNvSpPr/>
          <p:nvPr/>
        </p:nvSpPr>
        <p:spPr>
          <a:xfrm>
            <a:off x="470208" y="4962292"/>
            <a:ext cx="728547" cy="69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資料</a:t>
            </a:r>
          </a:p>
        </p:txBody>
      </p:sp>
      <p:sp>
        <p:nvSpPr>
          <p:cNvPr id="5" name="矩形 4"/>
          <p:cNvSpPr/>
          <p:nvPr/>
        </p:nvSpPr>
        <p:spPr>
          <a:xfrm>
            <a:off x="1198755" y="4962292"/>
            <a:ext cx="2899317" cy="69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洞</a:t>
            </a:r>
          </a:p>
        </p:txBody>
      </p:sp>
      <p:sp>
        <p:nvSpPr>
          <p:cNvPr id="6" name="矩形 5"/>
          <p:cNvSpPr/>
          <p:nvPr/>
        </p:nvSpPr>
        <p:spPr>
          <a:xfrm>
            <a:off x="4098072" y="4962292"/>
            <a:ext cx="728547" cy="69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資料</a:t>
            </a:r>
          </a:p>
        </p:txBody>
      </p:sp>
      <p:sp>
        <p:nvSpPr>
          <p:cNvPr id="7" name="矩形 6"/>
          <p:cNvSpPr/>
          <p:nvPr/>
        </p:nvSpPr>
        <p:spPr>
          <a:xfrm>
            <a:off x="4826619" y="4962292"/>
            <a:ext cx="2899317" cy="69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洞</a:t>
            </a:r>
          </a:p>
        </p:txBody>
      </p:sp>
      <p:sp>
        <p:nvSpPr>
          <p:cNvPr id="8" name="矩形 7"/>
          <p:cNvSpPr/>
          <p:nvPr/>
        </p:nvSpPr>
        <p:spPr>
          <a:xfrm>
            <a:off x="7725936" y="4962292"/>
            <a:ext cx="728547" cy="69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資料</a:t>
            </a:r>
          </a:p>
        </p:txBody>
      </p:sp>
      <p:sp>
        <p:nvSpPr>
          <p:cNvPr id="9" name="矩形 8"/>
          <p:cNvSpPr/>
          <p:nvPr/>
        </p:nvSpPr>
        <p:spPr>
          <a:xfrm>
            <a:off x="8454483" y="4962292"/>
            <a:ext cx="2899317" cy="69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ea typeface="Microsoft YaHei Light" panose="020B0502040204020203" pitchFamily="34" charset="-122"/>
              </a:rPr>
              <a:t>洞</a:t>
            </a:r>
          </a:p>
        </p:txBody>
      </p:sp>
      <p:sp>
        <p:nvSpPr>
          <p:cNvPr id="10" name="左大括弧 9"/>
          <p:cNvSpPr/>
          <p:nvPr/>
        </p:nvSpPr>
        <p:spPr>
          <a:xfrm rot="16200000">
            <a:off x="1978414" y="4222708"/>
            <a:ext cx="446047" cy="34624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左大括弧 10"/>
          <p:cNvSpPr/>
          <p:nvPr/>
        </p:nvSpPr>
        <p:spPr>
          <a:xfrm rot="16200000">
            <a:off x="5606278" y="4222709"/>
            <a:ext cx="446047" cy="34624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左大括弧 11"/>
          <p:cNvSpPr/>
          <p:nvPr/>
        </p:nvSpPr>
        <p:spPr>
          <a:xfrm rot="16200000">
            <a:off x="9316846" y="4140007"/>
            <a:ext cx="446048" cy="36278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24383" y="63119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ea typeface="Microsoft YaHei Light" panose="020B0502040204020203" pitchFamily="34" charset="-122"/>
              </a:rPr>
              <a:t>製造部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275303" y="625420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ea typeface="Microsoft YaHei Light" panose="020B0502040204020203" pitchFamily="34" charset="-122"/>
              </a:rPr>
              <a:t>研發部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985872" y="62542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ea typeface="Microsoft YaHei Light" panose="020B0502040204020203" pitchFamily="34" charset="-122"/>
              </a:rPr>
              <a:t>行銷部</a:t>
            </a:r>
          </a:p>
        </p:txBody>
      </p:sp>
    </p:spTree>
    <p:extLst>
      <p:ext uri="{BB962C8B-B14F-4D97-AF65-F5344CB8AC3E}">
        <p14:creationId xmlns:p14="http://schemas.microsoft.com/office/powerpoint/2010/main" val="4225994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F2257-76D0-594E-8F36-8A365653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為什麼檔案系統需要支援「空洞」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不要為了安全犧牲太多效能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44AC3-E62C-2A47-ADB9-A3B90AFA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安全性問題，不可以配置未初始化的記憶體、磁碟空間給使用者</a:t>
            </a:r>
            <a:endParaRPr kumimoji="1" lang="en-US" altLang="zh-TW" dirty="0"/>
          </a:p>
          <a:p>
            <a:r>
              <a:rPr kumimoji="1" lang="zh-TW" altLang="en-US" dirty="0"/>
              <a:t>如果「產生</a:t>
            </a:r>
            <a:r>
              <a:rPr kumimoji="1" lang="en-US" altLang="zh-TW" dirty="0"/>
              <a:t>file hole</a:t>
            </a:r>
            <a:r>
              <a:rPr kumimoji="1" lang="zh-TW" altLang="en-US" dirty="0"/>
              <a:t>」時，作業系統立刻將磁碟上的空間抹除，會耗費太多時間</a:t>
            </a:r>
          </a:p>
        </p:txBody>
      </p:sp>
    </p:spTree>
    <p:extLst>
      <p:ext uri="{BB962C8B-B14F-4D97-AF65-F5344CB8AC3E}">
        <p14:creationId xmlns:p14="http://schemas.microsoft.com/office/powerpoint/2010/main" val="364157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</a:t>
            </a:r>
            <a:r>
              <a:rPr kumimoji="1" lang="en-US" altLang="zh-TW" dirty="0"/>
              <a:t>『</a:t>
            </a:r>
            <a:r>
              <a:rPr kumimoji="1" lang="zh-TW" altLang="en-US" dirty="0"/>
              <a:t>不考慮</a:t>
            </a:r>
            <a:r>
              <a:rPr kumimoji="1" lang="en-US" altLang="zh-TW" dirty="0"/>
              <a:t>』file hole</a:t>
            </a:r>
            <a:br>
              <a:rPr kumimoji="1" lang="en-US" altLang="zh-TW" dirty="0"/>
            </a:br>
            <a:r>
              <a:rPr kumimoji="1" lang="zh-TW" altLang="en-US" dirty="0"/>
              <a:t>用一個例子開始：</a:t>
            </a:r>
            <a:r>
              <a:rPr kumimoji="1" lang="en-US" altLang="zh-TW" dirty="0" err="1"/>
              <a:t>mycp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349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2889</Words>
  <Application>Microsoft Macintosh PowerPoint</Application>
  <PresentationFormat>寬螢幕</PresentationFormat>
  <Paragraphs>403</Paragraphs>
  <Slides>61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8" baseType="lpstr">
      <vt:lpstr>Microsoft YaHei</vt:lpstr>
      <vt:lpstr>Microsoft YaHei Light</vt:lpstr>
      <vt:lpstr>Arial</vt:lpstr>
      <vt:lpstr>Consolas</vt:lpstr>
      <vt:lpstr>Menlo</vt:lpstr>
      <vt:lpstr>Menlo-Regular</vt:lpstr>
      <vt:lpstr>Office 佈景主題</vt:lpstr>
      <vt:lpstr>檔案輸入與輸出</vt:lpstr>
      <vt:lpstr>單元介紹</vt:lpstr>
      <vt:lpstr>檔案在Linux內是什麼樣子</vt:lpstr>
      <vt:lpstr>檔案（file）</vt:lpstr>
      <vt:lpstr>檔案（file）</vt:lpstr>
      <vt:lpstr>檔案（file）</vt:lpstr>
      <vt:lpstr>為什麼檔案系統需要支援「空洞」  空間使用的效率</vt:lpstr>
      <vt:lpstr>為什麼檔案系統需要支援「空洞」  不要為了安全犧牲太多效能</vt:lpstr>
      <vt:lpstr>先『不考慮』file hole 用一個例子開始：mycp</vt:lpstr>
      <vt:lpstr>mycp.c</vt:lpstr>
      <vt:lpstr>一堆的#include &lt;xxx.h&gt;</vt:lpstr>
      <vt:lpstr>mycp.c</vt:lpstr>
      <vt:lpstr>open</vt:lpstr>
      <vt:lpstr>open</vt:lpstr>
      <vt:lpstr>open()</vt:lpstr>
      <vt:lpstr>自學open</vt:lpstr>
      <vt:lpstr>open重要參數</vt:lpstr>
      <vt:lpstr>自我學習</vt:lpstr>
      <vt:lpstr>mycp.c</vt:lpstr>
      <vt:lpstr>read()</vt:lpstr>
      <vt:lpstr>write()</vt:lpstr>
      <vt:lpstr>mycp.c</vt:lpstr>
      <vt:lpstr>perror</vt:lpstr>
      <vt:lpstr>什麼是errno</vt:lpstr>
      <vt:lpstr>mycp.c</vt:lpstr>
      <vt:lpstr>close()</vt:lpstr>
      <vt:lpstr>如果忘記close()</vt:lpstr>
      <vt:lpstr>自我學習</vt:lpstr>
      <vt:lpstr>小節</vt:lpstr>
      <vt:lpstr>lseek &amp; file holes</vt:lpstr>
      <vt:lpstr>hole.c</vt:lpstr>
      <vt:lpstr>lseek()</vt:lpstr>
      <vt:lpstr>hole.c</vt:lpstr>
      <vt:lpstr>使用mycp複製myhole</vt:lpstr>
      <vt:lpstr>myHole內部構造</vt:lpstr>
      <vt:lpstr>進階版的mycp.c，mycp2.c（第一部分）</vt:lpstr>
      <vt:lpstr>man lseek</vt:lpstr>
      <vt:lpstr>SEEK_HOLE &amp; SEEK_DATA</vt:lpstr>
      <vt:lpstr>進階版的mycp.c，mycp2.c（第二部分）</vt:lpstr>
      <vt:lpstr>問題</vt:lpstr>
      <vt:lpstr>結果</vt:lpstr>
      <vt:lpstr>小節</vt:lpstr>
      <vt:lpstr>確保寫入 sync &amp; fsync &amp; fdatasync</vt:lpstr>
      <vt:lpstr>三個類似的函數</vt:lpstr>
      <vt:lpstr>什麼是meta-data</vt:lpstr>
      <vt:lpstr>sync.c</vt:lpstr>
      <vt:lpstr>datasync.c</vt:lpstr>
      <vt:lpstr>nosync.c</vt:lpstr>
      <vt:lpstr>sync.c的執行結果</vt:lpstr>
      <vt:lpstr>比較</vt:lpstr>
      <vt:lpstr>鎖定檔案flock – 良心鎖  advisory locking</vt:lpstr>
      <vt:lpstr>鎖的種類</vt:lpstr>
      <vt:lpstr>flock.c</vt:lpstr>
      <vt:lpstr>執行結果</vt:lpstr>
      <vt:lpstr>flock()</vt:lpstr>
      <vt:lpstr>鎖定檔案lockf – 強制鎖  mandatory locking</vt:lpstr>
      <vt:lpstr>強制鎖（ mandatory lock），預備動作</vt:lpstr>
      <vt:lpstr>PowerPoint 簡報</vt:lpstr>
      <vt:lpstr>lockf.c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Shiwu Lo</cp:lastModifiedBy>
  <cp:revision>42</cp:revision>
  <dcterms:created xsi:type="dcterms:W3CDTF">2019-01-31T14:35:51Z</dcterms:created>
  <dcterms:modified xsi:type="dcterms:W3CDTF">2022-03-09T05:17:41Z</dcterms:modified>
</cp:coreProperties>
</file>